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8" r:id="rId3"/>
    <p:sldId id="257" r:id="rId4"/>
    <p:sldId id="258" r:id="rId5"/>
    <p:sldId id="260" r:id="rId6"/>
    <p:sldId id="262" r:id="rId7"/>
    <p:sldId id="264" r:id="rId8"/>
    <p:sldId id="269" r:id="rId9"/>
    <p:sldId id="270" r:id="rId10"/>
    <p:sldId id="263" r:id="rId11"/>
    <p:sldId id="271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D79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03DCD-ACA6-4329-951B-206D64F42538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1E796-BB19-4DB6-AF7A-1659A354E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460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1E796-BB19-4DB6-AF7A-1659A354ED8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950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DB1-EFD6-4C93-860C-4D8983BB499A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01A7-8A8A-44A0-A9B7-AA02EA1DDDAE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DB1-EFD6-4C93-860C-4D8983BB499A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01A7-8A8A-44A0-A9B7-AA02EA1DDD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DB1-EFD6-4C93-860C-4D8983BB499A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01A7-8A8A-44A0-A9B7-AA02EA1DDD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DB1-EFD6-4C93-860C-4D8983BB499A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01A7-8A8A-44A0-A9B7-AA02EA1DDDA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DB1-EFD6-4C93-860C-4D8983BB499A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01A7-8A8A-44A0-A9B7-AA02EA1DDD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DB1-EFD6-4C93-860C-4D8983BB499A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01A7-8A8A-44A0-A9B7-AA02EA1DDDA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DB1-EFD6-4C93-860C-4D8983BB499A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01A7-8A8A-44A0-A9B7-AA02EA1DDDA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DB1-EFD6-4C93-860C-4D8983BB499A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01A7-8A8A-44A0-A9B7-AA02EA1DDD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DB1-EFD6-4C93-860C-4D8983BB499A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01A7-8A8A-44A0-A9B7-AA02EA1DDD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DB1-EFD6-4C93-860C-4D8983BB499A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01A7-8A8A-44A0-A9B7-AA02EA1DDD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9FDB1-EFD6-4C93-860C-4D8983BB499A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01A7-8A8A-44A0-A9B7-AA02EA1DDDAE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79FDB1-EFD6-4C93-860C-4D8983BB499A}" type="datetimeFigureOut">
              <a:rPr lang="uk-UA" smtClean="0"/>
              <a:t>29.01.2020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8301A7-8A8A-44A0-A9B7-AA02EA1DDDA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2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568952" cy="4032448"/>
          </a:xfrm>
        </p:spPr>
        <p:txBody>
          <a:bodyPr>
            <a:normAutofit/>
          </a:bodyPr>
          <a:lstStyle/>
          <a:p>
            <a:pPr algn="ctr"/>
            <a:r>
              <a:rPr lang="uk-UA" sz="4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роби ніколи того, чого ти не знаєш, але навчися всього, що слід знати, і тоді ти будеш вести спокійне життя</a:t>
            </a:r>
            <a:r>
              <a:rPr lang="uk-UA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uk-U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83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4448" y="44624"/>
            <a:ext cx="38817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Цікаво знати</a:t>
            </a:r>
            <a:endParaRPr lang="uk-UA" sz="4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869160"/>
            <a:ext cx="3672408" cy="1631216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uk-UA" sz="2000" b="1" i="1" dirty="0" err="1">
                <a:latin typeface="Times New Roman" pitchFamily="18" charset="0"/>
                <a:cs typeface="Times New Roman" pitchFamily="18" charset="0"/>
              </a:rPr>
              <a:t>додатніх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 цілих числа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a, b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таких що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 + b</a:t>
            </a:r>
            <a:r>
              <a:rPr lang="en-US" sz="20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 = c</a:t>
            </a:r>
            <a:r>
              <a:rPr lang="en-US" sz="20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err="1" smtClean="0">
                <a:latin typeface="Times New Roman" pitchFamily="18" charset="0"/>
                <a:cs typeface="Times New Roman" pitchFamily="18" charset="0"/>
              </a:rPr>
              <a:t>нази-ваються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числами Піфагора (</a:t>
            </a:r>
            <a:r>
              <a:rPr lang="uk-UA" sz="2000" b="1" i="1" dirty="0" err="1">
                <a:latin typeface="Times New Roman" pitchFamily="18" charset="0"/>
                <a:cs typeface="Times New Roman" pitchFamily="18" charset="0"/>
              </a:rPr>
              <a:t>піфагоровою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 трійкою), </a:t>
            </a:r>
            <a:r>
              <a:rPr lang="uk-UA" sz="2000" b="1" i="1" dirty="0" err="1" smtClean="0">
                <a:latin typeface="Times New Roman" pitchFamily="18" charset="0"/>
                <a:cs typeface="Times New Roman" pitchFamily="18" charset="0"/>
              </a:rPr>
              <a:t>найві-домішими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з яких є 3, 4, 5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908720"/>
            <a:ext cx="4934424" cy="378565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Встановлено,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що     теорема 	Піфагора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зустрічається у вавилонських текстах, написаних за 1200 років до Піфагора. Про те, що трикутник зі сторонами 3, 4 і 5 є прямокутний, знали за 2000 років до н. е. єгиптяни,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 які 	   користувалися     цим відношенням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при будівництві. У Китаї про квадрат гіпотенузи знали принаймні за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500  років  до  Піфагора.  Ця  теорема </a:t>
            </a:r>
            <a:b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була  відома  й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у Стародавній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Індії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про</a:t>
            </a:r>
          </a:p>
          <a:p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свідчать твердження, що містяться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000" b="1" i="1" dirty="0" err="1">
                <a:latin typeface="Times New Roman" pitchFamily="18" charset="0"/>
                <a:cs typeface="Times New Roman" pitchFamily="18" charset="0"/>
              </a:rPr>
              <a:t>сутрах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err="1">
                <a:latin typeface="Times New Roman" pitchFamily="18" charset="0"/>
                <a:cs typeface="Times New Roman" pitchFamily="18" charset="0"/>
              </a:rPr>
              <a:t>Будхаяни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6584" y="980728"/>
            <a:ext cx="3779912" cy="2554545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 1940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надруковано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книгу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Е. </a:t>
            </a:r>
            <a:r>
              <a:rPr lang="uk-UA" sz="2000" b="1" i="1" dirty="0" err="1" smtClean="0">
                <a:latin typeface="Times New Roman" pitchFamily="18" charset="0"/>
                <a:cs typeface="Times New Roman" pitchFamily="18" charset="0"/>
              </a:rPr>
              <a:t>Луміса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«Теорема Піфагора»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є 370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доведення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теореми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Піфагора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доведення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запропоноване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президентом США </a:t>
            </a:r>
            <a:r>
              <a:rPr lang="vi-VN" sz="2000" b="1" i="1" dirty="0" smtClean="0">
                <a:latin typeface="Times New Roman" pitchFamily="18" charset="0"/>
                <a:cs typeface="Times New Roman" pitchFamily="18" charset="0"/>
              </a:rPr>
              <a:t>Джеймс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vi-VN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Гарфілдом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8064" y="3676918"/>
            <a:ext cx="3798422" cy="286232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Факт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доведень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теореми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художній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літературі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: в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повісті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Пригоди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Електроніка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Євгенія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Велтистова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герой на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шкільному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уроці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математики приводить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біля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дошки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доведень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теореми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Піфагора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Роман\Desktop\Піфагор\tumblr_ma40gsSBG61rtmqm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3714" l="7054" r="9253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5794">
            <a:off x="3399972" y="871454"/>
            <a:ext cx="3160295" cy="459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олилиния 12"/>
          <p:cNvSpPr/>
          <p:nvPr/>
        </p:nvSpPr>
        <p:spPr>
          <a:xfrm>
            <a:off x="2765048" y="5486400"/>
            <a:ext cx="2339474" cy="1325576"/>
          </a:xfrm>
          <a:custGeom>
            <a:avLst/>
            <a:gdLst>
              <a:gd name="connsiteX0" fmla="*/ 1889414 w 2339474"/>
              <a:gd name="connsiteY0" fmla="*/ 0 h 1325576"/>
              <a:gd name="connsiteX1" fmla="*/ 1555585 w 2339474"/>
              <a:gd name="connsiteY1" fmla="*/ 72572 h 1325576"/>
              <a:gd name="connsiteX2" fmla="*/ 2281299 w 2339474"/>
              <a:gd name="connsiteY2" fmla="*/ 203200 h 1325576"/>
              <a:gd name="connsiteX3" fmla="*/ 1424956 w 2339474"/>
              <a:gd name="connsiteY3" fmla="*/ 275772 h 1325576"/>
              <a:gd name="connsiteX4" fmla="*/ 2339356 w 2339474"/>
              <a:gd name="connsiteY4" fmla="*/ 449943 h 1325576"/>
              <a:gd name="connsiteX5" fmla="*/ 1352385 w 2339474"/>
              <a:gd name="connsiteY5" fmla="*/ 551543 h 1325576"/>
              <a:gd name="connsiteX6" fmla="*/ 2310328 w 2339474"/>
              <a:gd name="connsiteY6" fmla="*/ 827315 h 1325576"/>
              <a:gd name="connsiteX7" fmla="*/ 263814 w 2339474"/>
              <a:gd name="connsiteY7" fmla="*/ 1277257 h 1325576"/>
              <a:gd name="connsiteX8" fmla="*/ 89642 w 2339474"/>
              <a:gd name="connsiteY8" fmla="*/ 1291772 h 132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9474" h="1325576">
                <a:moveTo>
                  <a:pt x="1889414" y="0"/>
                </a:moveTo>
                <a:cubicBezTo>
                  <a:pt x="1689842" y="19352"/>
                  <a:pt x="1490271" y="38705"/>
                  <a:pt x="1555585" y="72572"/>
                </a:cubicBezTo>
                <a:cubicBezTo>
                  <a:pt x="1620899" y="106439"/>
                  <a:pt x="2303070" y="169333"/>
                  <a:pt x="2281299" y="203200"/>
                </a:cubicBezTo>
                <a:cubicBezTo>
                  <a:pt x="2259528" y="237067"/>
                  <a:pt x="1415280" y="234648"/>
                  <a:pt x="1424956" y="275772"/>
                </a:cubicBezTo>
                <a:cubicBezTo>
                  <a:pt x="1434632" y="316896"/>
                  <a:pt x="2351451" y="403981"/>
                  <a:pt x="2339356" y="449943"/>
                </a:cubicBezTo>
                <a:cubicBezTo>
                  <a:pt x="2327261" y="495905"/>
                  <a:pt x="1357223" y="488648"/>
                  <a:pt x="1352385" y="551543"/>
                </a:cubicBezTo>
                <a:cubicBezTo>
                  <a:pt x="1347547" y="614438"/>
                  <a:pt x="2491757" y="706363"/>
                  <a:pt x="2310328" y="827315"/>
                </a:cubicBezTo>
                <a:cubicBezTo>
                  <a:pt x="2128900" y="948267"/>
                  <a:pt x="633928" y="1199847"/>
                  <a:pt x="263814" y="1277257"/>
                </a:cubicBezTo>
                <a:cubicBezTo>
                  <a:pt x="-106300" y="1354667"/>
                  <a:pt x="-8329" y="1323219"/>
                  <a:pt x="89642" y="1291772"/>
                </a:cubicBezTo>
              </a:path>
            </a:pathLst>
          </a:cu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200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908720"/>
            <a:ext cx="5976664" cy="5949280"/>
          </a:xfrm>
        </p:spPr>
        <p:txBody>
          <a:bodyPr/>
          <a:lstStyle/>
          <a:p>
            <a:pPr marL="0" indent="0" algn="l">
              <a:buNone/>
            </a:pPr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Домашнє завдання:</a:t>
            </a:r>
            <a:b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Вивчити зміст та доведення теореми Піфагора § 16 </a:t>
            </a:r>
            <a:r>
              <a:rPr lang="uk-UA" sz="3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6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с. 116</a:t>
            </a:r>
            <a:r>
              <a:rPr lang="uk-UA" sz="3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ru-RU" sz="36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Розв'язати задачі №531(2,3), </a:t>
            </a:r>
            <a:r>
              <a:rPr lang="uk-UA" sz="3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532</a:t>
            </a:r>
            <a:r>
              <a:rPr lang="uk-UA" sz="36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(с. </a:t>
            </a:r>
            <a:r>
              <a:rPr lang="uk-UA" sz="3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117).</a:t>
            </a:r>
            <a:endParaRPr lang="ru-RU" sz="36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2699792" cy="340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66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1844824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uk-UA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уроку: </a:t>
            </a:r>
          </a:p>
          <a:p>
            <a:pPr marL="45720" indent="0" algn="ctr">
              <a:buNone/>
            </a:pPr>
            <a:r>
              <a:rPr lang="uk-UA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Теорема Піфагора</a:t>
            </a:r>
            <a:endParaRPr lang="ru-RU" sz="6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5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9832" y="44624"/>
            <a:ext cx="29851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Піфагор</a:t>
            </a:r>
            <a:endParaRPr lang="uk-UA" sz="6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54148" y="1060287"/>
            <a:ext cx="63722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Піфагор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i="1" dirty="0" err="1">
                <a:latin typeface="Times New Roman" pitchFamily="18" charset="0"/>
                <a:cs typeface="Times New Roman" pitchFamily="18" charset="0"/>
              </a:rPr>
              <a:t>Самоський</a:t>
            </a:r>
            <a:r>
              <a:rPr lang="uk-UA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(570 –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497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до н. е.)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uk-UA" sz="2600" b="1" i="1" dirty="0">
                <a:latin typeface="Times New Roman" pitchFamily="18" charset="0"/>
                <a:cs typeface="Times New Roman" pitchFamily="18" charset="0"/>
              </a:rPr>
              <a:t>давньогрецький філософ, математик, релігійний та політичний діяч. </a:t>
            </a:r>
          </a:p>
          <a:p>
            <a:pPr indent="361950" algn="just"/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Піфагор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засновником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Кротоні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Південна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Італія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Піфагорійської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поклала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 початок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математичних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 наук.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 математики,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Піфагорійці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займалися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філософією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астрономією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теорією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музики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61950" algn="just"/>
            <a:endParaRPr lang="ru-RU" sz="2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892" y="5329010"/>
            <a:ext cx="86764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2600" b="1" i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600" b="1" i="1" dirty="0">
                <a:latin typeface="Times New Roman" pitchFamily="18" charset="0"/>
                <a:cs typeface="Times New Roman" pitchFamily="18" charset="0"/>
              </a:rPr>
              <a:t>заслуг Піфагора належить відкриття та доведення теореми Піфагора. </a:t>
            </a:r>
          </a:p>
          <a:p>
            <a:endParaRPr lang="uk-UA" dirty="0"/>
          </a:p>
        </p:txBody>
      </p:sp>
      <p:pic>
        <p:nvPicPr>
          <p:cNvPr id="7" name="Содержимое 3" descr="1.jpg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6" y="552455"/>
            <a:ext cx="2771800" cy="354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9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4335" y="57398"/>
            <a:ext cx="6440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теорему Піфагора</a:t>
            </a:r>
            <a:endParaRPr lang="uk-UA" sz="4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7" y="980728"/>
            <a:ext cx="8640960" cy="5931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0700" indent="266700" algn="just">
              <a:lnSpc>
                <a:spcPct val="125000"/>
              </a:lnSpc>
              <a:buFont typeface="Arial" pitchFamily="34" charset="0"/>
              <a:buChar char="•"/>
              <a:tabLst>
                <a:tab pos="1885950" algn="l"/>
              </a:tabLst>
            </a:pP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Теорема Піфагора — одна із найвизначніших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теорем математики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яка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встановлює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сторонами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прямокутного трикутника. </a:t>
            </a:r>
          </a:p>
          <a:p>
            <a:pPr marL="1790700" indent="266700" algn="just">
              <a:lnSpc>
                <a:spcPct val="125000"/>
              </a:lnSpc>
              <a:buFont typeface="Arial" pitchFamily="34" charset="0"/>
              <a:buChar char="•"/>
              <a:tabLst>
                <a:tab pos="1885950" algn="l"/>
              </a:tabLst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неї або з її допомогою можна вивести більшість теорем. </a:t>
            </a:r>
            <a:endParaRPr lang="uk-UA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790700" indent="266700" algn="just">
              <a:lnSpc>
                <a:spcPct val="125000"/>
              </a:lnSpc>
              <a:buFont typeface="Arial" pitchFamily="34" charset="0"/>
              <a:buChar char="•"/>
              <a:tabLst>
                <a:tab pos="1885950" algn="l"/>
              </a:tabLst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Теорема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Піфагора має величезне практичне значення: вона застосовується в геометрії буквально на кожному кроці.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1790700" indent="266700" algn="just">
              <a:lnSpc>
                <a:spcPct val="125000"/>
              </a:lnSpc>
              <a:buFont typeface="Arial" pitchFamily="34" charset="0"/>
              <a:buChar char="•"/>
              <a:tabLst>
                <a:tab pos="1885950" algn="l"/>
              </a:tabLst>
            </a:pPr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Роман\Desktop\Піфагор\znak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09" y="1196752"/>
            <a:ext cx="1699439" cy="179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54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2420" y="5715"/>
            <a:ext cx="51098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Теорема Піфагора</a:t>
            </a:r>
            <a:endParaRPr lang="uk-UA" sz="48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836712"/>
            <a:ext cx="86409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Теорема: 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У прямокутному трикутнику квадрат гіпотенузи дорівнює сумі квадратів катетів.</a:t>
            </a:r>
            <a:endParaRPr lang="uk-UA" sz="2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81160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5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Группа 32"/>
          <p:cNvGrpSpPr/>
          <p:nvPr/>
        </p:nvGrpSpPr>
        <p:grpSpPr>
          <a:xfrm>
            <a:off x="4324749" y="1849457"/>
            <a:ext cx="3775643" cy="538609"/>
            <a:chOff x="4098826" y="1814394"/>
            <a:chExt cx="3775643" cy="538609"/>
          </a:xfrm>
        </p:grpSpPr>
        <p:sp>
          <p:nvSpPr>
            <p:cNvPr id="7" name="TextBox 6"/>
            <p:cNvSpPr txBox="1"/>
            <p:nvPr/>
          </p:nvSpPr>
          <p:spPr>
            <a:xfrm>
              <a:off x="4098826" y="1814394"/>
              <a:ext cx="2424062" cy="538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900" b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Дано:</a:t>
              </a:r>
              <a:r>
                <a:rPr lang="uk-UA" sz="2900" dirty="0" smtClean="0">
                  <a:latin typeface="Times New Roman" pitchFamily="18" charset="0"/>
                  <a:cs typeface="Times New Roman" pitchFamily="18" charset="0"/>
                </a:rPr>
                <a:t> ∆</a:t>
              </a:r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ABC, </a:t>
              </a:r>
              <a:endParaRPr lang="uk-UA" sz="29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095019"/>
                </p:ext>
              </p:extLst>
            </p:nvPr>
          </p:nvGraphicFramePr>
          <p:xfrm>
            <a:off x="6329832" y="1829630"/>
            <a:ext cx="1544637" cy="484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6" name="Формула" r:id="rId5" imgW="647640" imgH="203040" progId="Equation.3">
                    <p:embed/>
                  </p:oleObj>
                </mc:Choice>
                <mc:Fallback>
                  <p:oleObj name="Формула" r:id="rId5" imgW="64764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329832" y="1829630"/>
                          <a:ext cx="1544637" cy="4841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TextBox 35"/>
          <p:cNvSpPr txBox="1"/>
          <p:nvPr/>
        </p:nvSpPr>
        <p:spPr>
          <a:xfrm>
            <a:off x="4358483" y="2386335"/>
            <a:ext cx="167398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Довести:</a:t>
            </a:r>
            <a:endParaRPr lang="uk-UA" sz="2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" name="Объе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157379"/>
              </p:ext>
            </p:extLst>
          </p:nvPr>
        </p:nvGraphicFramePr>
        <p:xfrm>
          <a:off x="5988050" y="2400300"/>
          <a:ext cx="28479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7" name="Формула" r:id="rId7" imgW="1193760" imgH="203040" progId="Equation.3">
                  <p:embed/>
                </p:oleObj>
              </mc:Choice>
              <mc:Fallback>
                <p:oleObj name="Формула" r:id="rId7" imgW="1193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88050" y="2400300"/>
                        <a:ext cx="284797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355976" y="2890391"/>
            <a:ext cx="4608512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Доведення. 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Проведемо з вершини прямого кута С висоту С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D. </a:t>
            </a:r>
            <a:endParaRPr lang="uk-UA" sz="2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633369"/>
              </p:ext>
            </p:extLst>
          </p:nvPr>
        </p:nvGraphicFramePr>
        <p:xfrm>
          <a:off x="395536" y="4191000"/>
          <a:ext cx="242411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8" name="Формула" r:id="rId9" imgW="1015920" imgH="228600" progId="Equation.3">
                  <p:embed/>
                </p:oleObj>
              </mc:Choice>
              <mc:Fallback>
                <p:oleObj name="Формула" r:id="rId9" imgW="1015920" imgH="2286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191000"/>
                        <a:ext cx="2424112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Объект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552520"/>
              </p:ext>
            </p:extLst>
          </p:nvPr>
        </p:nvGraphicFramePr>
        <p:xfrm>
          <a:off x="2801938" y="4208463"/>
          <a:ext cx="230346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9" name="Формула" r:id="rId11" imgW="965160" imgH="203040" progId="Equation.3">
                  <p:embed/>
                </p:oleObj>
              </mc:Choice>
              <mc:Fallback>
                <p:oleObj name="Формула" r:id="rId11" imgW="965160" imgH="20304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938" y="4208463"/>
                        <a:ext cx="2303462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323528" y="4649063"/>
            <a:ext cx="86409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Додамо по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членно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ці рівності. Отримаємо:</a:t>
            </a:r>
            <a:endParaRPr lang="uk-UA" sz="2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" name="Объект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741061"/>
              </p:ext>
            </p:extLst>
          </p:nvPr>
        </p:nvGraphicFramePr>
        <p:xfrm>
          <a:off x="395536" y="5157192"/>
          <a:ext cx="835292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" name="Формула" r:id="rId13" imgW="3162240" imgH="228600" progId="Equation.3">
                  <p:embed/>
                </p:oleObj>
              </mc:Choice>
              <mc:Fallback>
                <p:oleObj name="Формула" r:id="rId13" imgW="3162240" imgH="22860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157192"/>
                        <a:ext cx="835292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Объект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947507"/>
              </p:ext>
            </p:extLst>
          </p:nvPr>
        </p:nvGraphicFramePr>
        <p:xfrm>
          <a:off x="395536" y="5564188"/>
          <a:ext cx="3024336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1" name="Формула" r:id="rId15" imgW="1091880" imgH="203040" progId="Equation.3">
                  <p:embed/>
                </p:oleObj>
              </mc:Choice>
              <mc:Fallback>
                <p:oleObj name="Формула" r:id="rId15" imgW="1091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95536" y="5564188"/>
                        <a:ext cx="3024336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Объект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892800"/>
              </p:ext>
            </p:extLst>
          </p:nvPr>
        </p:nvGraphicFramePr>
        <p:xfrm>
          <a:off x="1363985" y="5949950"/>
          <a:ext cx="28479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2" name="Формула" r:id="rId17" imgW="1193760" imgH="203040" progId="Equation.3">
                  <p:embed/>
                </p:oleObj>
              </mc:Choice>
              <mc:Fallback>
                <p:oleObj name="Формула" r:id="rId17" imgW="1193760" imgH="20304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985" y="5949950"/>
                        <a:ext cx="284797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323528" y="5939209"/>
            <a:ext cx="1141167" cy="48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Отже,</a:t>
            </a:r>
            <a:endParaRPr lang="uk-UA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06350" y="5914727"/>
            <a:ext cx="238187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Доведено.</a:t>
            </a:r>
            <a:endParaRPr lang="uk-UA" sz="29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229598" y="1666255"/>
            <a:ext cx="4054370" cy="2445370"/>
            <a:chOff x="229598" y="1666255"/>
            <a:chExt cx="4054370" cy="2445370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543285" y="2118762"/>
              <a:ext cx="3348332" cy="1544176"/>
              <a:chOff x="647604" y="1916832"/>
              <a:chExt cx="3348332" cy="1544176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flipH="1">
                <a:off x="647604" y="1916832"/>
                <a:ext cx="1026094" cy="154417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647604" y="3461008"/>
                <a:ext cx="334833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1647587" y="1916832"/>
                <a:ext cx="2348349" cy="154417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1673698" y="1916832"/>
                <a:ext cx="0" cy="154417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229598" y="3573016"/>
              <a:ext cx="453970" cy="538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uk-UA" sz="29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31640" y="1666255"/>
              <a:ext cx="433132" cy="538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uk-UA" sz="29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50836" y="3573016"/>
              <a:ext cx="433132" cy="538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900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uk-UA" sz="29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381726" y="3573016"/>
              <a:ext cx="453970" cy="5386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900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uk-UA" sz="29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1569379" y="3501008"/>
              <a:ext cx="15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V="1">
              <a:off x="1721779" y="3501008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Прямая соединительная линия 57"/>
          <p:cNvCxnSpPr/>
          <p:nvPr/>
        </p:nvCxnSpPr>
        <p:spPr>
          <a:xfrm flipV="1">
            <a:off x="1569379" y="2237686"/>
            <a:ext cx="116328" cy="148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 flipV="1">
            <a:off x="1464695" y="2310969"/>
            <a:ext cx="104682" cy="69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257789" y="4125843"/>
            <a:ext cx="3480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 теоремою 15.1.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3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6" name="Picture 20" descr="C:\Users\Роман\Desktop\Піфагор\164450.jpe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985" b="93284" l="2286" r="9842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65349">
            <a:off x="472282" y="3719684"/>
            <a:ext cx="5771739" cy="433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5225960" y="764704"/>
            <a:ext cx="3882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BC=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94486" y="1517883"/>
            <a:ext cx="1941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AC=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89153" y="2309971"/>
            <a:ext cx="1941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AB=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240595"/>
              </p:ext>
            </p:extLst>
          </p:nvPr>
        </p:nvGraphicFramePr>
        <p:xfrm>
          <a:off x="3534237" y="4583936"/>
          <a:ext cx="2621939" cy="712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Формула" r:id="rId5" imgW="749160" imgH="203040" progId="Equation.3">
                  <p:embed/>
                </p:oleObj>
              </mc:Choice>
              <mc:Fallback>
                <p:oleObj name="Формула" r:id="rId5" imgW="749160" imgH="20304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4237" y="4583936"/>
                        <a:ext cx="2621939" cy="712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71284" y="3501008"/>
            <a:ext cx="84211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То теорема Піфагора може бути записана так: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51520" y="319585"/>
            <a:ext cx="5239027" cy="3181423"/>
            <a:chOff x="539552" y="404664"/>
            <a:chExt cx="5239027" cy="3181423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539552" y="404664"/>
              <a:ext cx="5239027" cy="3181423"/>
              <a:chOff x="1979712" y="44624"/>
              <a:chExt cx="5891688" cy="3577754"/>
            </a:xfrm>
          </p:grpSpPr>
          <p:grpSp>
            <p:nvGrpSpPr>
              <p:cNvPr id="19" name="Группа 18"/>
              <p:cNvGrpSpPr/>
              <p:nvPr/>
            </p:nvGrpSpPr>
            <p:grpSpPr>
              <a:xfrm>
                <a:off x="1979712" y="44624"/>
                <a:ext cx="5891688" cy="3577754"/>
                <a:chOff x="229598" y="347680"/>
                <a:chExt cx="4002615" cy="2430608"/>
              </a:xfrm>
            </p:grpSpPr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flipH="1">
                  <a:off x="543285" y="800187"/>
                  <a:ext cx="1026094" cy="154417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>
                  <a:off x="543285" y="2344363"/>
                  <a:ext cx="3348332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1543268" y="800187"/>
                  <a:ext cx="2348349" cy="154417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" name="TextBox 5"/>
                <p:cNvSpPr txBox="1"/>
                <p:nvPr/>
              </p:nvSpPr>
              <p:spPr>
                <a:xfrm>
                  <a:off x="229598" y="2255555"/>
                  <a:ext cx="402069" cy="5227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400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uk-UA" sz="4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1361900" y="347680"/>
                  <a:ext cx="381377" cy="5227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400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uk-UA" sz="4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3850836" y="2254441"/>
                  <a:ext cx="381377" cy="5227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400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uk-UA" sz="4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>
                <a:off x="2632373" y="1243563"/>
                <a:ext cx="466794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uk-UA" sz="4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473358" y="1031577"/>
                <a:ext cx="466794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uk-UA" sz="4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353290" y="2852936"/>
                <a:ext cx="434734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uk-UA" sz="4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2357830" y="1153708"/>
              <a:ext cx="125938" cy="18706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2147682" y="1202928"/>
              <a:ext cx="225312" cy="13784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13" name="Picture 17" descr="C:\Users\Роман\Desktop\Піфагор\_5_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1778" b="75111" l="2364" r="97273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95677">
            <a:off x="4148127" y="3907101"/>
            <a:ext cx="4937590" cy="353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40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81066" y="1306215"/>
            <a:ext cx="872833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можна отримати наступні формули:</a:t>
            </a:r>
            <a:endParaRPr lang="uk-UA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7544" y="353258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катети прямокутного трикутника, а </a:t>
            </a:r>
            <a:br>
              <a:rPr lang="uk-UA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— його гіпотенуза, то з формули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011209"/>
              </p:ext>
            </p:extLst>
          </p:nvPr>
        </p:nvGraphicFramePr>
        <p:xfrm>
          <a:off x="6130032" y="865740"/>
          <a:ext cx="1970360" cy="534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Формула" r:id="rId3" imgW="749160" imgH="203040" progId="Equation.3">
                  <p:embed/>
                </p:oleObj>
              </mc:Choice>
              <mc:Fallback>
                <p:oleObj name="Формула" r:id="rId3" imgW="749160" imgH="203040" progId="Equation.3">
                  <p:embed/>
                  <p:pic>
                    <p:nvPicPr>
                      <p:cNvPr id="0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0032" y="865740"/>
                        <a:ext cx="1970360" cy="5343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Группа 23"/>
          <p:cNvGrpSpPr/>
          <p:nvPr/>
        </p:nvGrpSpPr>
        <p:grpSpPr>
          <a:xfrm>
            <a:off x="1187624" y="1988840"/>
            <a:ext cx="1978311" cy="3632224"/>
            <a:chOff x="1293954" y="2700278"/>
            <a:chExt cx="2139822" cy="3928761"/>
          </a:xfrm>
        </p:grpSpPr>
        <p:grpSp>
          <p:nvGrpSpPr>
            <p:cNvPr id="6" name="Группа 5"/>
            <p:cNvGrpSpPr/>
            <p:nvPr/>
          </p:nvGrpSpPr>
          <p:grpSpPr>
            <a:xfrm rot="14201193">
              <a:off x="231490" y="3762742"/>
              <a:ext cx="3928761" cy="1803833"/>
              <a:chOff x="930645" y="996950"/>
              <a:chExt cx="4402126" cy="2021172"/>
            </a:xfrm>
          </p:grpSpPr>
          <p:grpSp>
            <p:nvGrpSpPr>
              <p:cNvPr id="7" name="Группа 6"/>
              <p:cNvGrpSpPr/>
              <p:nvPr/>
            </p:nvGrpSpPr>
            <p:grpSpPr>
              <a:xfrm>
                <a:off x="930645" y="996950"/>
                <a:ext cx="4402126" cy="2021172"/>
                <a:chOff x="2419527" y="710695"/>
                <a:chExt cx="4950530" cy="2272963"/>
              </a:xfrm>
            </p:grpSpPr>
            <p:grpSp>
              <p:nvGrpSpPr>
                <p:cNvPr id="10" name="Группа 9"/>
                <p:cNvGrpSpPr/>
                <p:nvPr/>
              </p:nvGrpSpPr>
              <p:grpSpPr>
                <a:xfrm>
                  <a:off x="2419527" y="710695"/>
                  <a:ext cx="4950530" cy="2272963"/>
                  <a:chOff x="528393" y="800187"/>
                  <a:chExt cx="3363224" cy="1544176"/>
                </a:xfrm>
              </p:grpSpPr>
              <p:cxnSp>
                <p:nvCxnSpPr>
                  <p:cNvPr id="14" name="Прямая соединительная линия 13"/>
                  <p:cNvCxnSpPr/>
                  <p:nvPr/>
                </p:nvCxnSpPr>
                <p:spPr>
                  <a:xfrm flipH="1">
                    <a:off x="543285" y="800187"/>
                    <a:ext cx="1026094" cy="1544176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528393" y="2334577"/>
                    <a:ext cx="3348332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1543268" y="800187"/>
                    <a:ext cx="2348349" cy="1544176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" name="TextBox 10"/>
                <p:cNvSpPr txBox="1"/>
                <p:nvPr/>
              </p:nvSpPr>
              <p:spPr>
                <a:xfrm rot="7398807">
                  <a:off x="2636241" y="1073606"/>
                  <a:ext cx="601259" cy="9648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i="1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uk-UA" sz="4000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 rot="7398807">
                  <a:off x="5287566" y="936426"/>
                  <a:ext cx="601258" cy="9648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i="1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uk-UA" sz="4000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2357830" y="1153708"/>
                <a:ext cx="125938" cy="18706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2147682" y="1202928"/>
                <a:ext cx="225312" cy="1378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2987824" y="3573016"/>
              <a:ext cx="445952" cy="7656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4000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uk-UA" sz="40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638901"/>
              </p:ext>
            </p:extLst>
          </p:nvPr>
        </p:nvGraphicFramePr>
        <p:xfrm>
          <a:off x="3563888" y="1826146"/>
          <a:ext cx="21367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Формула" r:id="rId5" imgW="812520" imgH="253800" progId="Equation.3">
                  <p:embed/>
                </p:oleObj>
              </mc:Choice>
              <mc:Fallback>
                <p:oleObj name="Формула" r:id="rId5" imgW="812520" imgH="2538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826146"/>
                        <a:ext cx="213677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432703"/>
              </p:ext>
            </p:extLst>
          </p:nvPr>
        </p:nvGraphicFramePr>
        <p:xfrm>
          <a:off x="5242743" y="3831704"/>
          <a:ext cx="19700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Формула" r:id="rId7" imgW="749160" imgH="203040" progId="Equation.3">
                  <p:embed/>
                </p:oleObj>
              </mc:Choice>
              <mc:Fallback>
                <p:oleObj name="Формула" r:id="rId7" imgW="749160" imgH="20304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2743" y="3831704"/>
                        <a:ext cx="19700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741594"/>
              </p:ext>
            </p:extLst>
          </p:nvPr>
        </p:nvGraphicFramePr>
        <p:xfrm>
          <a:off x="4116487" y="2525170"/>
          <a:ext cx="1970087" cy="543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Формула" r:id="rId9" imgW="749160" imgH="203040" progId="Equation.3">
                  <p:embed/>
                </p:oleObj>
              </mc:Choice>
              <mc:Fallback>
                <p:oleObj name="Формула" r:id="rId9" imgW="749160" imgH="203040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487" y="2525170"/>
                        <a:ext cx="1970087" cy="5437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958451"/>
              </p:ext>
            </p:extLst>
          </p:nvPr>
        </p:nvGraphicFramePr>
        <p:xfrm>
          <a:off x="4644008" y="3050282"/>
          <a:ext cx="21367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Формула" r:id="rId11" imgW="812520" imgH="253800" progId="Equation.3">
                  <p:embed/>
                </p:oleObj>
              </mc:Choice>
              <mc:Fallback>
                <p:oleObj name="Формула" r:id="rId11" imgW="812520" imgH="2538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050282"/>
                        <a:ext cx="213677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950929"/>
              </p:ext>
            </p:extLst>
          </p:nvPr>
        </p:nvGraphicFramePr>
        <p:xfrm>
          <a:off x="5940152" y="4437112"/>
          <a:ext cx="21367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Формула" r:id="rId13" imgW="812520" imgH="253800" progId="Equation.3">
                  <p:embed/>
                </p:oleObj>
              </mc:Choice>
              <mc:Fallback>
                <p:oleObj name="Формула" r:id="rId13" imgW="812520" imgH="253800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4437112"/>
                        <a:ext cx="213677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395536" y="5238199"/>
            <a:ext cx="8496944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За цими формулами за двома будь-якими сторонами прямокутного трикутника знаходимо його третю сторону.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73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7414206"/>
                  </p:ext>
                </p:extLst>
              </p:nvPr>
            </p:nvGraphicFramePr>
            <p:xfrm>
              <a:off x="1403648" y="2492896"/>
              <a:ext cx="6939802" cy="309257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34406"/>
                    <a:gridCol w="1735132"/>
                    <a:gridCol w="1735132"/>
                    <a:gridCol w="1735132"/>
                  </a:tblGrid>
                  <a:tr h="91001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а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uk-UA" sz="44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√13</m:t>
                                </m:r>
                              </m:oMath>
                            </m:oMathPara>
                          </a14:m>
                          <a:endParaRPr lang="ru-RU" sz="4400" i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8468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в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ru-RU" sz="4400" i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ru-RU" sz="4400" i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8468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с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  <a:endParaRPr lang="ru-RU" sz="4400" i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7414206"/>
                  </p:ext>
                </p:extLst>
              </p:nvPr>
            </p:nvGraphicFramePr>
            <p:xfrm>
              <a:off x="1403648" y="2492896"/>
              <a:ext cx="6939802" cy="309257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34406"/>
                    <a:gridCol w="1735132"/>
                    <a:gridCol w="1735132"/>
                    <a:gridCol w="1735132"/>
                  </a:tblGrid>
                  <a:tr h="10808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а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9649" t="-565" b="-206780"/>
                          </a:stretch>
                        </a:blipFill>
                      </a:tcPr>
                    </a:tc>
                  </a:tr>
                  <a:tr h="1005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в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ru-RU" sz="4400" i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ru-RU" sz="4400" i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1005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с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  <a:endParaRPr lang="ru-RU" sz="4400" i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Прямоугольник 4"/>
          <p:cNvSpPr/>
          <p:nvPr/>
        </p:nvSpPr>
        <p:spPr>
          <a:xfrm>
            <a:off x="395536" y="835783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Знайди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третю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сторону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прямокутного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трикутника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92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0351580"/>
                  </p:ext>
                </p:extLst>
              </p:nvPr>
            </p:nvGraphicFramePr>
            <p:xfrm>
              <a:off x="1403648" y="2492896"/>
              <a:ext cx="6939802" cy="309257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34406"/>
                    <a:gridCol w="1735132"/>
                    <a:gridCol w="1735132"/>
                    <a:gridCol w="1735132"/>
                  </a:tblGrid>
                  <a:tr h="91001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а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uk-UA" sz="44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√13</m:t>
                                </m:r>
                              </m:oMath>
                            </m:oMathPara>
                          </a14:m>
                          <a:endParaRPr lang="ru-RU" sz="4400" i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8468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в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ru-RU" sz="4400" i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ru-RU" sz="4400" i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 smtClean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8468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с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 smtClean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  <a:endParaRPr lang="ru-RU" sz="4400" i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0351580"/>
                  </p:ext>
                </p:extLst>
              </p:nvPr>
            </p:nvGraphicFramePr>
            <p:xfrm>
              <a:off x="1403648" y="2492896"/>
              <a:ext cx="6939802" cy="309257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34406"/>
                    <a:gridCol w="1735132"/>
                    <a:gridCol w="1735132"/>
                    <a:gridCol w="1735132"/>
                  </a:tblGrid>
                  <a:tr h="10808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а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 smtClean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99649" t="-565" b="-206780"/>
                          </a:stretch>
                        </a:blipFill>
                      </a:tcPr>
                    </a:tc>
                  </a:tr>
                  <a:tr h="1005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в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:endParaRPr lang="ru-RU" sz="4400" i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ru-RU" sz="4400" i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 smtClean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1005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с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 smtClean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  <a:endParaRPr lang="ru-RU" sz="4400" i="1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  <a:tabLst>
                              <a:tab pos="1228725" algn="l"/>
                            </a:tabLst>
                          </a:pPr>
                          <a:r>
                            <a:rPr lang="uk-UA" sz="4400" i="1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ru-RU" sz="4400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Прямоугольник 4"/>
          <p:cNvSpPr/>
          <p:nvPr/>
        </p:nvSpPr>
        <p:spPr>
          <a:xfrm>
            <a:off x="395536" y="835783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Правильні відповіді: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6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677</TotalTime>
  <Words>328</Words>
  <Application>Microsoft Office PowerPoint</Application>
  <PresentationFormat>Экран (4:3)</PresentationFormat>
  <Paragraphs>71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Воздушный поток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Домашнє завдання:  1. Вивчити зміст та доведення теореми Піфагора § 16  (с. 116); 2. Розв'язати задачі №531(2,3), 532 (с. 117).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Роман</dc:creator>
  <cp:lastModifiedBy>1</cp:lastModifiedBy>
  <cp:revision>67</cp:revision>
  <dcterms:created xsi:type="dcterms:W3CDTF">2013-01-19T16:06:43Z</dcterms:created>
  <dcterms:modified xsi:type="dcterms:W3CDTF">2020-01-29T00:12:08Z</dcterms:modified>
</cp:coreProperties>
</file>