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8" r:id="rId11"/>
    <p:sldId id="269" r:id="rId12"/>
    <p:sldId id="270" r:id="rId13"/>
    <p:sldId id="265" r:id="rId14"/>
    <p:sldId id="266" r:id="rId15"/>
    <p:sldId id="267" r:id="rId16"/>
    <p:sldId id="271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1.bp.blogspot.com/-Tu1l2TSvnkI/VjYRs0ayRPI/AAAAAAAAAIg/1TFCrtW3mBg/s1600/1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6854" y="2420888"/>
            <a:ext cx="85903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Брейн</a:t>
            </a:r>
            <a:r>
              <a:rPr lang="uk-U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– ринг</a:t>
            </a:r>
          </a:p>
          <a:p>
            <a:pPr algn="ctr"/>
            <a:r>
              <a:rPr lang="uk-UA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uk-UA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«Дії з натуральними числами»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11" y="0"/>
            <a:ext cx="1705891" cy="127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8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ІІІ </a:t>
            </a:r>
            <a:r>
              <a:rPr lang="uk-UA" b="1" dirty="0"/>
              <a:t>раунд «Логічні задачі»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Кожна задача по 3 бали. На швидкість!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№2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659" y="2481262"/>
            <a:ext cx="4507557" cy="354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43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ІІІ </a:t>
            </a:r>
            <a:r>
              <a:rPr lang="uk-UA" b="1" dirty="0"/>
              <a:t>раунд «Логічні задачі»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Кожна задача по 3 бали. На швидкість!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Відповідь: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259632" y="3068960"/>
            <a:ext cx="67687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Яблуко = 7</a:t>
            </a:r>
          </a:p>
          <a:p>
            <a:r>
              <a:rPr lang="uk-UA" sz="3200" b="1" dirty="0" smtClean="0"/>
              <a:t>Виноград 5+7=12</a:t>
            </a:r>
          </a:p>
          <a:p>
            <a:r>
              <a:rPr lang="uk-UA" sz="3200" b="1" dirty="0" smtClean="0"/>
              <a:t>Банан 7-1=6</a:t>
            </a:r>
          </a:p>
          <a:p>
            <a:r>
              <a:rPr lang="uk-UA" sz="3200" b="1" dirty="0" smtClean="0"/>
              <a:t>Яблуко+виноград+банан=7+12+6=25.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2143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ІІІ </a:t>
            </a:r>
            <a:r>
              <a:rPr lang="uk-UA" b="1" dirty="0"/>
              <a:t>раунд «Логічні задачі»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Кожна задача по 3 бали. На швидкість!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№3</a:t>
            </a:r>
            <a:endParaRPr lang="ru-RU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564904"/>
            <a:ext cx="4864331" cy="36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43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38661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ІІІ </a:t>
            </a:r>
            <a:r>
              <a:rPr lang="uk-UA" b="1" dirty="0"/>
              <a:t>раунд «Логічні задачі»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Кожна задача по 3 бали. На швидкість!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Відповідь:</a:t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/>
              <a:t>Яблуко =10</a:t>
            </a:r>
            <a:br>
              <a:rPr lang="uk-UA" sz="3600" b="1" dirty="0" smtClean="0"/>
            </a:br>
            <a:r>
              <a:rPr lang="uk-UA" sz="3600" b="1" dirty="0" smtClean="0"/>
              <a:t>Банан=1</a:t>
            </a:r>
            <a:br>
              <a:rPr lang="uk-UA" sz="3600" b="1" dirty="0" smtClean="0"/>
            </a:br>
            <a:r>
              <a:rPr lang="uk-UA" sz="3600" b="1" dirty="0" smtClean="0"/>
              <a:t>Кокос=2</a:t>
            </a:r>
            <a:br>
              <a:rPr lang="uk-UA" sz="3600" b="1" dirty="0" smtClean="0"/>
            </a:br>
            <a:r>
              <a:rPr lang="uk-UA" sz="3600" b="1" dirty="0" smtClean="0"/>
              <a:t>Кокос+яблуко+3банана= 2+10+3=15</a:t>
            </a:r>
            <a:r>
              <a:rPr lang="uk-UA" b="1" dirty="0"/>
              <a:t/>
            </a:r>
            <a:br>
              <a:rPr lang="uk-UA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7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ІІІ </a:t>
            </a:r>
            <a:r>
              <a:rPr lang="uk-UA" b="1" dirty="0"/>
              <a:t>раунд «Логічні задачі»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Кожна задача по 3 бали. На швидкість!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№4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err="1" smtClean="0"/>
              <a:t>Скільки</a:t>
            </a:r>
            <a:r>
              <a:rPr lang="ru-RU" b="1" dirty="0" smtClean="0"/>
              <a:t> </a:t>
            </a:r>
            <a:r>
              <a:rPr lang="ru-RU" b="1" dirty="0" err="1" smtClean="0"/>
              <a:t>кроликів</a:t>
            </a:r>
            <a:r>
              <a:rPr lang="ru-RU" b="1" dirty="0" smtClean="0"/>
              <a:t> і гусей на </a:t>
            </a:r>
            <a:r>
              <a:rPr lang="ru-RU" b="1" dirty="0" err="1" smtClean="0"/>
              <a:t>подвір’ї</a:t>
            </a:r>
            <a:r>
              <a:rPr lang="ru-RU" b="1" dirty="0" smtClean="0"/>
              <a:t>, </a:t>
            </a:r>
            <a:r>
              <a:rPr lang="ru-RU" b="1" dirty="0" err="1" smtClean="0"/>
              <a:t>якщо</a:t>
            </a:r>
            <a:r>
              <a:rPr lang="ru-RU" b="1" dirty="0" smtClean="0"/>
              <a:t> є 4 </a:t>
            </a:r>
            <a:r>
              <a:rPr lang="ru-RU" b="1" dirty="0" err="1" smtClean="0"/>
              <a:t>голови</a:t>
            </a:r>
            <a:r>
              <a:rPr lang="ru-RU" b="1" dirty="0" smtClean="0"/>
              <a:t> і 10 лап?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5393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ІІІ </a:t>
            </a:r>
            <a:r>
              <a:rPr lang="uk-UA" sz="3600" b="1" dirty="0"/>
              <a:t>раунд «Логічні задачі»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b="1" dirty="0"/>
              <a:t>Кожна задача по 3 бали. На швидкість!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 err="1" smtClean="0"/>
              <a:t>Відповідь</a:t>
            </a:r>
            <a:r>
              <a:rPr lang="ru-RU" sz="3600" b="1" dirty="0"/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998" y="3284984"/>
            <a:ext cx="5465070" cy="307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21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38661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ІІІ </a:t>
            </a:r>
            <a:r>
              <a:rPr lang="uk-UA" b="1" dirty="0"/>
              <a:t>раунд «Логічні задачі»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Кожна задача по 3 бали. На швидкість!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№5</a:t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442" y="3216798"/>
            <a:ext cx="4214766" cy="335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95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13184" y="260648"/>
            <a:ext cx="8219256" cy="4680520"/>
          </a:xfrm>
        </p:spPr>
        <p:txBody>
          <a:bodyPr>
            <a:normAutofit/>
          </a:bodyPr>
          <a:lstStyle/>
          <a:p>
            <a:r>
              <a:rPr lang="uk-UA" b="1" dirty="0" smtClean="0"/>
              <a:t>ІІІ </a:t>
            </a:r>
            <a:r>
              <a:rPr lang="uk-UA" b="1" dirty="0"/>
              <a:t>раунд «Логічні задачі»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Кожна задача по 3 бали. На швидкість!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/>
              <a:t>Відповідь:</a:t>
            </a: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>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56992"/>
            <a:ext cx="3672408" cy="29254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716016" y="3789040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(1+1)*(1+1)=2*2=4</a:t>
            </a:r>
          </a:p>
          <a:p>
            <a:r>
              <a:rPr lang="uk-UA" sz="3200" b="1" dirty="0" smtClean="0"/>
              <a:t>(2+2)*(2+2)=4*4=16</a:t>
            </a:r>
          </a:p>
          <a:p>
            <a:r>
              <a:rPr lang="uk-UA" sz="3200" b="1" dirty="0" smtClean="0"/>
              <a:t>(3+3)*(3+3)=6*6=36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51711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10669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>ІІІ </a:t>
            </a:r>
            <a:r>
              <a:rPr lang="uk-UA" b="1" dirty="0"/>
              <a:t>раунд «Логічні задачі»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Кожна задача по 3 бали. На швидкість!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№6</a:t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>Вчителька принесла в клас 111 зошитів і роздала порівну учням. В класі більше 20, але менше 40 учнів. Скільки учнів в класі?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5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10669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>ІІІ </a:t>
            </a:r>
            <a:r>
              <a:rPr lang="uk-UA" b="1" dirty="0"/>
              <a:t>раунд «Логічні задачі»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Кожна задача по 3 бали. На швидкість!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№6</a:t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Відповідь: 37 учнів.</a:t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2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Конкурс «Представлення»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uk-UA" b="1" dirty="0" smtClean="0"/>
          </a:p>
          <a:p>
            <a:pPr marL="0" lvl="0" indent="0">
              <a:buNone/>
            </a:pPr>
            <a:endParaRPr lang="uk-UA" b="1" dirty="0" smtClean="0"/>
          </a:p>
          <a:p>
            <a:pPr marL="0" lvl="0" indent="0">
              <a:buNone/>
            </a:pPr>
            <a:endParaRPr lang="uk-UA" b="1" dirty="0"/>
          </a:p>
          <a:p>
            <a:pPr marL="0" lvl="0" indent="0" algn="ctr">
              <a:buNone/>
            </a:pPr>
            <a:r>
              <a:rPr lang="uk-UA" b="1" dirty="0" smtClean="0"/>
              <a:t>Команда </a:t>
            </a:r>
            <a:r>
              <a:rPr lang="uk-UA" b="1" dirty="0"/>
              <a:t>«Знавці» </a:t>
            </a:r>
            <a:endParaRPr lang="uk-UA" b="1" dirty="0" smtClean="0"/>
          </a:p>
          <a:p>
            <a:pPr marL="0" lvl="0" indent="0" algn="ctr">
              <a:buNone/>
            </a:pPr>
            <a:r>
              <a:rPr lang="uk-UA" b="1" dirty="0" smtClean="0"/>
              <a:t>Капітан </a:t>
            </a:r>
            <a:r>
              <a:rPr lang="uk-UA" b="1" dirty="0"/>
              <a:t>: </a:t>
            </a:r>
            <a:r>
              <a:rPr lang="uk-UA" b="1" dirty="0" err="1"/>
              <a:t>Данильчик</a:t>
            </a:r>
            <a:r>
              <a:rPr lang="uk-UA" b="1" dirty="0"/>
              <a:t> Анастасія  (5кл)</a:t>
            </a:r>
            <a:endParaRPr lang="ru-RU" dirty="0"/>
          </a:p>
          <a:p>
            <a:pPr marL="0" indent="0" algn="ctr">
              <a:buNone/>
            </a:pPr>
            <a:r>
              <a:rPr lang="ru-RU" b="1" dirty="0" err="1"/>
              <a:t>Д</a:t>
            </a:r>
            <a:r>
              <a:rPr lang="ru-RU" b="1" dirty="0" err="1" smtClean="0"/>
              <a:t>евіз</a:t>
            </a:r>
            <a:r>
              <a:rPr lang="ru-RU" b="1" dirty="0"/>
              <a:t>: «Перемогу ми </a:t>
            </a:r>
            <a:r>
              <a:rPr lang="ru-RU" b="1" dirty="0" err="1"/>
              <a:t>здобудемо</a:t>
            </a:r>
            <a:r>
              <a:rPr lang="ru-RU" b="1" dirty="0"/>
              <a:t>, в </a:t>
            </a:r>
            <a:r>
              <a:rPr lang="ru-RU" b="1" dirty="0" err="1"/>
              <a:t>боротьбі</a:t>
            </a:r>
            <a:r>
              <a:rPr lang="ru-RU" b="1" dirty="0"/>
              <a:t> ми </a:t>
            </a:r>
            <a:r>
              <a:rPr lang="ru-RU" b="1" dirty="0" err="1"/>
              <a:t>перші</a:t>
            </a:r>
            <a:r>
              <a:rPr lang="ru-RU" b="1" dirty="0"/>
              <a:t> </a:t>
            </a:r>
            <a:r>
              <a:rPr lang="ru-RU" b="1" dirty="0" err="1"/>
              <a:t>будемо</a:t>
            </a:r>
            <a:r>
              <a:rPr lang="ru-RU" b="1" dirty="0"/>
              <a:t>».</a:t>
            </a:r>
            <a:r>
              <a:rPr lang="en-US" b="1" dirty="0"/>
              <a:t>  </a:t>
            </a:r>
            <a:endParaRPr lang="ru-RU" b="1" dirty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160748"/>
            <a:ext cx="2760307" cy="207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12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3744416"/>
          </a:xfrm>
        </p:spPr>
        <p:txBody>
          <a:bodyPr>
            <a:normAutofit/>
          </a:bodyPr>
          <a:lstStyle/>
          <a:p>
            <a:r>
              <a:rPr lang="uk-UA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uk-UA" sz="3200" b="1" dirty="0"/>
              <a:t>І</a:t>
            </a:r>
            <a:r>
              <a:rPr lang="en-US" sz="3200" b="1" dirty="0"/>
              <a:t>V</a:t>
            </a:r>
            <a:r>
              <a:rPr lang="uk-UA" sz="3200" b="1" dirty="0"/>
              <a:t> </a:t>
            </a:r>
            <a:r>
              <a:rPr lang="uk-UA" sz="3200" b="1" dirty="0" smtClean="0"/>
              <a:t>раунд </a:t>
            </a:r>
            <a:r>
              <a:rPr lang="uk-UA" sz="3200" b="1" dirty="0"/>
              <a:t>«Хто більше?»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uk-UA" sz="3200" b="1" dirty="0"/>
              <a:t>(3 хвилини ,1 бал </a:t>
            </a:r>
            <a:r>
              <a:rPr lang="uk-UA" sz="3200" b="1" dirty="0" smtClean="0"/>
              <a:t>-1 </a:t>
            </a:r>
            <a:r>
              <a:rPr lang="uk-UA" sz="3200" b="1" dirty="0"/>
              <a:t>слово)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uk-UA" sz="3200" b="1" dirty="0"/>
              <a:t>Придумати якомога більше слів до </a:t>
            </a:r>
            <a:r>
              <a:rPr lang="uk-UA" sz="3200" b="1" dirty="0" smtClean="0"/>
              <a:t>складу, яких </a:t>
            </a:r>
            <a:r>
              <a:rPr lang="uk-UA" sz="3200" b="1" dirty="0"/>
              <a:t>входить словосполучення «три»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429000"/>
            <a:ext cx="4608512" cy="26642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83" y="30591"/>
            <a:ext cx="3443955" cy="73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3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</a:t>
            </a:r>
            <a:r>
              <a:rPr lang="uk-UA" b="1" dirty="0"/>
              <a:t> </a:t>
            </a:r>
            <a:r>
              <a:rPr lang="uk-UA" b="1" dirty="0" smtClean="0"/>
              <a:t>раунд «Конкурс </a:t>
            </a:r>
            <a:r>
              <a:rPr lang="uk-UA" b="1" dirty="0"/>
              <a:t>капітанів»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(</a:t>
            </a:r>
            <a:r>
              <a:rPr lang="uk-UA" b="1" dirty="0"/>
              <a:t>5 балів)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24744"/>
            <a:ext cx="2808312" cy="14849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18510"/>
            <a:ext cx="5836730" cy="437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</a:t>
            </a:r>
            <a:r>
              <a:rPr lang="ru-RU" b="1" dirty="0" smtClean="0"/>
              <a:t> раунд </a:t>
            </a:r>
            <a:r>
              <a:rPr lang="uk-UA" b="1" dirty="0"/>
              <a:t>«</a:t>
            </a:r>
            <a:r>
              <a:rPr lang="ru-RU" b="1" dirty="0"/>
              <a:t>Головоломка з </a:t>
            </a:r>
            <a:r>
              <a:rPr lang="uk-UA" b="1" dirty="0"/>
              <a:t>сірниками» </a:t>
            </a:r>
            <a:r>
              <a:rPr lang="uk-UA" b="1" dirty="0" smtClean="0"/>
              <a:t>(2 бали)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err="1"/>
              <a:t>Переста</a:t>
            </a:r>
            <a:r>
              <a:rPr lang="uk-UA" b="1" dirty="0"/>
              <a:t>в</a:t>
            </a:r>
            <a:r>
              <a:rPr lang="ru-RU" b="1" dirty="0"/>
              <a:t>те </a:t>
            </a:r>
            <a:r>
              <a:rPr lang="ru-RU" b="1" dirty="0" err="1"/>
              <a:t>дв</a:t>
            </a:r>
            <a:r>
              <a:rPr lang="uk-UA" b="1" dirty="0"/>
              <a:t>а</a:t>
            </a:r>
            <a:r>
              <a:rPr lang="ru-RU" b="1" dirty="0"/>
              <a:t> с</a:t>
            </a:r>
            <a:r>
              <a:rPr lang="uk-UA" b="1" dirty="0" err="1"/>
              <a:t>ірники</a:t>
            </a:r>
            <a:r>
              <a:rPr lang="ru-RU" b="1" dirty="0"/>
              <a:t> так, </a:t>
            </a:r>
            <a:r>
              <a:rPr lang="uk-UA" b="1" dirty="0"/>
              <a:t>щоб утворилося</a:t>
            </a:r>
            <a:r>
              <a:rPr lang="ru-RU" b="1" dirty="0"/>
              <a:t> п</a:t>
            </a:r>
            <a:r>
              <a:rPr lang="uk-UA" b="1" dirty="0"/>
              <a:t>’</a:t>
            </a:r>
            <a:r>
              <a:rPr lang="ru-RU" b="1" dirty="0"/>
              <a:t>ять одинаков</a:t>
            </a:r>
            <a:r>
              <a:rPr lang="uk-UA" b="1" dirty="0"/>
              <a:t>и</a:t>
            </a:r>
            <a:r>
              <a:rPr lang="ru-RU" b="1" dirty="0"/>
              <a:t>х </a:t>
            </a:r>
            <a:r>
              <a:rPr lang="ru-RU" b="1" dirty="0" err="1" smtClean="0"/>
              <a:t>квадратів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406" y="3123092"/>
            <a:ext cx="5454898" cy="376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25062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VI</a:t>
            </a:r>
            <a:r>
              <a:rPr lang="ru-RU" b="1" dirty="0" smtClean="0"/>
              <a:t> раунд </a:t>
            </a:r>
            <a:r>
              <a:rPr lang="uk-UA" b="1" dirty="0" smtClean="0"/>
              <a:t>«</a:t>
            </a:r>
            <a:r>
              <a:rPr lang="ru-RU" b="1" dirty="0" smtClean="0"/>
              <a:t>Головоломка з </a:t>
            </a:r>
            <a:r>
              <a:rPr lang="uk-UA" b="1" dirty="0" smtClean="0"/>
              <a:t>сірниками» </a:t>
            </a:r>
          </a:p>
          <a:p>
            <a:r>
              <a:rPr lang="uk-UA" b="1" dirty="0" smtClean="0"/>
              <a:t>(2 бали)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Переста</a:t>
            </a:r>
            <a:r>
              <a:rPr lang="uk-UA" b="1" dirty="0" smtClean="0"/>
              <a:t>в</a:t>
            </a:r>
            <a:r>
              <a:rPr lang="ru-RU" b="1" dirty="0" smtClean="0"/>
              <a:t>те </a:t>
            </a:r>
            <a:r>
              <a:rPr lang="ru-RU" b="1" dirty="0" err="1" smtClean="0"/>
              <a:t>дв</a:t>
            </a:r>
            <a:r>
              <a:rPr lang="uk-UA" b="1" dirty="0" smtClean="0"/>
              <a:t>а</a:t>
            </a:r>
            <a:r>
              <a:rPr lang="ru-RU" b="1" dirty="0" smtClean="0"/>
              <a:t> с</a:t>
            </a:r>
            <a:r>
              <a:rPr lang="uk-UA" b="1" dirty="0" err="1" smtClean="0"/>
              <a:t>ірники</a:t>
            </a:r>
            <a:r>
              <a:rPr lang="ru-RU" b="1" dirty="0" smtClean="0"/>
              <a:t> так, </a:t>
            </a:r>
            <a:r>
              <a:rPr lang="uk-UA" b="1" dirty="0" smtClean="0"/>
              <a:t>щоб утворилося</a:t>
            </a:r>
            <a:r>
              <a:rPr lang="ru-RU" b="1" dirty="0" smtClean="0"/>
              <a:t> п</a:t>
            </a:r>
            <a:r>
              <a:rPr lang="uk-UA" b="1" dirty="0" smtClean="0"/>
              <a:t>’</a:t>
            </a:r>
            <a:r>
              <a:rPr lang="ru-RU" b="1" dirty="0" smtClean="0"/>
              <a:t>ять одинаков</a:t>
            </a:r>
            <a:r>
              <a:rPr lang="uk-UA" b="1" dirty="0" smtClean="0"/>
              <a:t>и</a:t>
            </a:r>
            <a:r>
              <a:rPr lang="ru-RU" b="1" dirty="0" smtClean="0"/>
              <a:t>х квадрат</a:t>
            </a:r>
            <a:r>
              <a:rPr lang="uk-UA" b="1" dirty="0" err="1" smtClean="0"/>
              <a:t>ів</a:t>
            </a:r>
            <a:r>
              <a:rPr lang="uk-UA" b="1" dirty="0" smtClean="0"/>
              <a:t>.</a:t>
            </a:r>
            <a:r>
              <a:rPr lang="ru-RU" b="1" dirty="0" smtClean="0"/>
              <a:t> </a:t>
            </a:r>
            <a:endParaRPr lang="ru-RU" b="1" dirty="0" smtClean="0"/>
          </a:p>
          <a:p>
            <a:r>
              <a:rPr lang="uk-UA" b="1" dirty="0" smtClean="0"/>
              <a:t>Відповідь: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376" y="2852936"/>
            <a:ext cx="5645247" cy="381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8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Підведення підсумків змагань!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92758"/>
            <a:ext cx="4320480" cy="336793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324" y="2780928"/>
            <a:ext cx="4773106" cy="299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1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Конкурс «Представлення»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uk-UA" b="1" dirty="0" smtClean="0"/>
          </a:p>
          <a:p>
            <a:pPr marL="0" lvl="0" indent="0">
              <a:buNone/>
            </a:pPr>
            <a:endParaRPr lang="uk-UA" b="1" dirty="0"/>
          </a:p>
          <a:p>
            <a:pPr marL="0" lvl="0" indent="0">
              <a:buNone/>
            </a:pPr>
            <a:endParaRPr lang="uk-UA" b="1" dirty="0" smtClean="0"/>
          </a:p>
          <a:p>
            <a:pPr marL="0" lvl="0" indent="0" algn="ctr">
              <a:buNone/>
            </a:pPr>
            <a:r>
              <a:rPr lang="uk-UA" b="1" dirty="0" smtClean="0"/>
              <a:t>Команда </a:t>
            </a:r>
            <a:r>
              <a:rPr lang="uk-UA" b="1" dirty="0"/>
              <a:t>«Розумники» </a:t>
            </a:r>
            <a:r>
              <a:rPr lang="uk-UA" b="1" dirty="0" smtClean="0"/>
              <a:t> </a:t>
            </a:r>
          </a:p>
          <a:p>
            <a:pPr marL="0" lvl="0" indent="0" algn="ctr">
              <a:buNone/>
            </a:pPr>
            <a:r>
              <a:rPr lang="uk-UA" b="1" dirty="0" smtClean="0"/>
              <a:t>Капітан </a:t>
            </a:r>
            <a:r>
              <a:rPr lang="uk-UA" b="1" dirty="0"/>
              <a:t>: </a:t>
            </a:r>
            <a:r>
              <a:rPr lang="uk-UA" b="1" dirty="0" err="1"/>
              <a:t>Стєганцева</a:t>
            </a:r>
            <a:r>
              <a:rPr lang="uk-UA" b="1" dirty="0"/>
              <a:t> Ангеліна  </a:t>
            </a:r>
            <a:r>
              <a:rPr lang="uk-UA" b="1" dirty="0" smtClean="0"/>
              <a:t>(6кл</a:t>
            </a:r>
            <a:r>
              <a:rPr lang="uk-UA" b="1" dirty="0"/>
              <a:t>)</a:t>
            </a:r>
            <a:endParaRPr lang="ru-RU" b="1" dirty="0"/>
          </a:p>
          <a:p>
            <a:pPr marL="0" indent="0" algn="ctr">
              <a:buNone/>
            </a:pPr>
            <a:r>
              <a:rPr lang="ru-RU" b="1" dirty="0" err="1"/>
              <a:t>Д</a:t>
            </a:r>
            <a:r>
              <a:rPr lang="ru-RU" b="1" dirty="0" err="1" smtClean="0"/>
              <a:t>евіз</a:t>
            </a:r>
            <a:r>
              <a:rPr lang="ru-RU" b="1" dirty="0" smtClean="0"/>
              <a:t> </a:t>
            </a:r>
            <a:r>
              <a:rPr lang="ru-RU" b="1" dirty="0"/>
              <a:t>«</a:t>
            </a:r>
            <a:r>
              <a:rPr lang="ru-RU" b="1" dirty="0" err="1"/>
              <a:t>Важких</a:t>
            </a:r>
            <a:r>
              <a:rPr lang="ru-RU" b="1" dirty="0"/>
              <a:t> </a:t>
            </a:r>
            <a:r>
              <a:rPr lang="ru-RU" b="1" dirty="0" err="1"/>
              <a:t>завдань</a:t>
            </a:r>
            <a:r>
              <a:rPr lang="ru-RU" b="1" dirty="0"/>
              <a:t> для нас </a:t>
            </a:r>
            <a:r>
              <a:rPr lang="ru-RU" b="1" dirty="0" err="1"/>
              <a:t>немає</a:t>
            </a:r>
            <a:r>
              <a:rPr lang="ru-RU" b="1" dirty="0"/>
              <a:t>, </a:t>
            </a:r>
            <a:r>
              <a:rPr lang="ru-RU" b="1" dirty="0" err="1"/>
              <a:t>сьогодні</a:t>
            </a:r>
            <a:r>
              <a:rPr lang="ru-RU" b="1" dirty="0"/>
              <a:t> ми </a:t>
            </a:r>
            <a:r>
              <a:rPr lang="ru-RU" b="1" dirty="0" err="1"/>
              <a:t>перемагаєм</a:t>
            </a:r>
            <a:r>
              <a:rPr lang="uk-UA" b="1" dirty="0"/>
              <a:t>о</a:t>
            </a:r>
            <a:r>
              <a:rPr lang="ru-RU" b="1" dirty="0"/>
              <a:t>».</a:t>
            </a:r>
            <a:r>
              <a:rPr lang="en-US" b="1" dirty="0"/>
              <a:t> </a:t>
            </a:r>
            <a:endParaRPr lang="ru-RU" b="1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0623"/>
            <a:ext cx="2232248" cy="228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07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uk-UA" b="1" i="1" u="sng" dirty="0" smtClean="0"/>
          </a:p>
          <a:p>
            <a:pPr marL="0" indent="0" algn="ctr">
              <a:buNone/>
            </a:pPr>
            <a:endParaRPr lang="uk-UA" b="1" i="1" dirty="0" smtClean="0"/>
          </a:p>
          <a:p>
            <a:pPr marL="0" indent="0" algn="ctr">
              <a:buNone/>
            </a:pPr>
            <a:r>
              <a:rPr lang="uk-UA" b="1" i="1" dirty="0" smtClean="0"/>
              <a:t>І </a:t>
            </a:r>
            <a:r>
              <a:rPr lang="uk-UA" b="1" i="1" dirty="0"/>
              <a:t>раунд </a:t>
            </a:r>
            <a:r>
              <a:rPr lang="uk-UA" b="1" i="1" dirty="0" smtClean="0"/>
              <a:t>«Розминка»</a:t>
            </a:r>
            <a:r>
              <a:rPr lang="uk-UA" b="1" i="1" dirty="0"/>
              <a:t>   (1 бал)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Команди по черзі і без підготовки відповідають на теоретичні запитання. Кожна правильна відповідь оцінюється 1 балом.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Учні піднімають сигнальні картки.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1"/>
            <a:ext cx="3419872" cy="256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59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71600" y="620688"/>
            <a:ext cx="7488832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600" b="1" i="1" dirty="0" smtClean="0"/>
              <a:t/>
            </a:r>
            <a:br>
              <a:rPr lang="uk-UA" sz="3600" b="1" i="1" dirty="0" smtClean="0"/>
            </a:br>
            <a:r>
              <a:rPr lang="uk-UA" sz="3600" b="1" i="1" dirty="0" smtClean="0"/>
              <a:t/>
            </a:r>
            <a:br>
              <a:rPr lang="uk-UA" sz="3600" b="1" i="1" dirty="0" smtClean="0"/>
            </a:br>
            <a:r>
              <a:rPr lang="uk-UA" sz="4800" b="1" i="1" dirty="0" smtClean="0"/>
              <a:t>ІІ раунд  </a:t>
            </a:r>
            <a:br>
              <a:rPr lang="uk-UA" sz="4800" b="1" i="1" dirty="0" smtClean="0"/>
            </a:br>
            <a:r>
              <a:rPr lang="uk-UA" sz="4800" b="1" i="1" dirty="0" smtClean="0"/>
              <a:t>«</a:t>
            </a:r>
            <a:r>
              <a:rPr lang="ru-RU" sz="4800" b="1" i="1" dirty="0" err="1" smtClean="0"/>
              <a:t>Математичний</a:t>
            </a:r>
            <a:r>
              <a:rPr lang="ru-RU" sz="4800" b="1" i="1" dirty="0" smtClean="0"/>
              <a:t> </a:t>
            </a:r>
            <a:r>
              <a:rPr lang="ru-RU" sz="4800" b="1" i="1" dirty="0" err="1" smtClean="0"/>
              <a:t>кросворд</a:t>
            </a:r>
            <a:r>
              <a:rPr lang="ru-RU" sz="4800" b="1" i="1" dirty="0" smtClean="0"/>
              <a:t>»</a:t>
            </a:r>
            <a:r>
              <a:rPr lang="uk-UA" sz="4800" b="1" i="1" dirty="0" smtClean="0"/>
              <a:t> </a:t>
            </a:r>
            <a:br>
              <a:rPr lang="uk-UA" sz="4800" b="1" i="1" dirty="0" smtClean="0"/>
            </a:br>
            <a:r>
              <a:rPr lang="uk-UA" sz="4800" b="1" i="1" dirty="0" smtClean="0"/>
              <a:t>(4 бали)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5" y="3284984"/>
            <a:ext cx="2249214" cy="261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11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1.bp.blogspot.com/-Tu1l2TSvnkI/VjYRs0ayRPI/AAAAAAAAAIg/1TFCrtW3mBg/s640/1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6" y="116632"/>
            <a:ext cx="5228278" cy="43724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499992" y="2780928"/>
            <a:ext cx="47880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1.     </a:t>
            </a:r>
            <a:r>
              <a:rPr lang="uk-UA" b="1" dirty="0"/>
              <a:t>1/90- та частина прямого кута.</a:t>
            </a:r>
            <a:endParaRPr lang="ru-RU" dirty="0"/>
          </a:p>
          <a:p>
            <a:r>
              <a:rPr lang="uk-UA" b="1" dirty="0" smtClean="0"/>
              <a:t>2</a:t>
            </a:r>
            <a:r>
              <a:rPr lang="uk-UA" b="1" dirty="0"/>
              <a:t>. Дріб, чисельник якого більший,  або дорівнює знаменнику.</a:t>
            </a:r>
            <a:endParaRPr lang="ru-RU" dirty="0"/>
          </a:p>
          <a:p>
            <a:r>
              <a:rPr lang="ru-RU" b="1" dirty="0"/>
              <a:t>3.     </a:t>
            </a:r>
            <a:r>
              <a:rPr lang="uk-UA" b="1" dirty="0"/>
              <a:t>Прилад для вимірювання </a:t>
            </a:r>
            <a:r>
              <a:rPr lang="uk-UA" b="1" dirty="0" smtClean="0"/>
              <a:t>кутів.</a:t>
            </a:r>
            <a:endParaRPr lang="ru-RU" dirty="0"/>
          </a:p>
          <a:p>
            <a:r>
              <a:rPr lang="ru-RU" b="1" dirty="0"/>
              <a:t>4.     </a:t>
            </a:r>
            <a:r>
              <a:rPr lang="uk-UA" b="1" dirty="0"/>
              <a:t>Знак пунктуації, який використовується в </a:t>
            </a:r>
            <a:r>
              <a:rPr lang="uk-UA" b="1" dirty="0" smtClean="0"/>
              <a:t>математиці.</a:t>
            </a:r>
            <a:endParaRPr lang="ru-RU" dirty="0"/>
          </a:p>
          <a:p>
            <a:r>
              <a:rPr lang="ru-RU" b="1" dirty="0"/>
              <a:t>5.     </a:t>
            </a:r>
            <a:r>
              <a:rPr lang="uk-UA" b="1" dirty="0"/>
              <a:t>Трикутник, у якого дві сторони </a:t>
            </a:r>
            <a:r>
              <a:rPr lang="uk-UA" b="1" dirty="0" smtClean="0"/>
              <a:t>рівні.</a:t>
            </a:r>
            <a:endParaRPr lang="ru-RU" dirty="0"/>
          </a:p>
          <a:p>
            <a:r>
              <a:rPr lang="ru-RU" b="1" dirty="0"/>
              <a:t>6.     </a:t>
            </a:r>
            <a:r>
              <a:rPr lang="uk-UA" b="1" dirty="0"/>
              <a:t>Одна з основних геометричних </a:t>
            </a:r>
            <a:r>
              <a:rPr lang="uk-UA" b="1" dirty="0" smtClean="0"/>
              <a:t>фігур.</a:t>
            </a:r>
            <a:endParaRPr lang="ru-RU" dirty="0"/>
          </a:p>
          <a:p>
            <a:r>
              <a:rPr lang="ru-RU" b="1" dirty="0"/>
              <a:t>7.     </a:t>
            </a:r>
            <a:r>
              <a:rPr lang="uk-UA" b="1" dirty="0"/>
              <a:t>Прямокутник, у якого всі сторони рівні.</a:t>
            </a:r>
            <a:endParaRPr lang="ru-RU" dirty="0"/>
          </a:p>
          <a:p>
            <a:r>
              <a:rPr lang="ru-RU" b="1" dirty="0"/>
              <a:t>8.     </a:t>
            </a:r>
            <a:r>
              <a:rPr lang="uk-UA" b="1" dirty="0"/>
              <a:t>Рівність, що містить </a:t>
            </a:r>
            <a:r>
              <a:rPr lang="uk-UA" b="1" dirty="0" smtClean="0"/>
              <a:t>невідоме.</a:t>
            </a:r>
            <a:endParaRPr lang="ru-RU" dirty="0"/>
          </a:p>
          <a:p>
            <a:r>
              <a:rPr lang="ru-RU" b="1" dirty="0"/>
              <a:t>9.     </a:t>
            </a:r>
            <a:r>
              <a:rPr lang="uk-UA" b="1" dirty="0"/>
              <a:t>Геометрична фігура, отримана з відрізка, продовженого в обидва </a:t>
            </a:r>
            <a:r>
              <a:rPr lang="uk-UA" b="1" dirty="0" smtClean="0"/>
              <a:t>кінці.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417" y="0"/>
            <a:ext cx="1762906" cy="204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88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b="1" dirty="0" smtClean="0"/>
              <a:t>Відповіді: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544616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uk-UA" sz="4500" b="1" dirty="0" smtClean="0"/>
              <a:t>Градус;</a:t>
            </a:r>
          </a:p>
          <a:p>
            <a:pPr marL="514350" indent="-514350">
              <a:buFont typeface="+mj-lt"/>
              <a:buAutoNum type="arabicParenR"/>
            </a:pPr>
            <a:r>
              <a:rPr lang="uk-UA" sz="4500" b="1" dirty="0" smtClean="0"/>
              <a:t>Неправильний;</a:t>
            </a:r>
          </a:p>
          <a:p>
            <a:pPr marL="514350" indent="-514350">
              <a:buFont typeface="+mj-lt"/>
              <a:buAutoNum type="arabicParenR"/>
            </a:pPr>
            <a:r>
              <a:rPr lang="uk-UA" sz="4500" b="1" dirty="0" smtClean="0"/>
              <a:t>Транспортир;</a:t>
            </a:r>
          </a:p>
          <a:p>
            <a:pPr marL="514350" indent="-514350">
              <a:buFont typeface="+mj-lt"/>
              <a:buAutoNum type="arabicParenR"/>
            </a:pPr>
            <a:r>
              <a:rPr lang="uk-UA" sz="4500" b="1" dirty="0" smtClean="0"/>
              <a:t>Кома;</a:t>
            </a:r>
          </a:p>
          <a:p>
            <a:pPr marL="514350" indent="-514350">
              <a:buFont typeface="+mj-lt"/>
              <a:buAutoNum type="arabicParenR"/>
            </a:pPr>
            <a:r>
              <a:rPr lang="uk-UA" sz="4500" b="1" dirty="0" smtClean="0"/>
              <a:t>Рівнобедрений;</a:t>
            </a:r>
          </a:p>
          <a:p>
            <a:pPr marL="514350" indent="-514350">
              <a:buFont typeface="+mj-lt"/>
              <a:buAutoNum type="arabicParenR"/>
            </a:pPr>
            <a:r>
              <a:rPr lang="uk-UA" sz="4500" b="1" dirty="0" smtClean="0"/>
              <a:t>Точка;</a:t>
            </a:r>
          </a:p>
          <a:p>
            <a:pPr marL="514350" indent="-514350">
              <a:buFont typeface="+mj-lt"/>
              <a:buAutoNum type="arabicParenR"/>
            </a:pPr>
            <a:r>
              <a:rPr lang="uk-UA" sz="4500" b="1" dirty="0" smtClean="0"/>
              <a:t>Квадрат;</a:t>
            </a:r>
          </a:p>
          <a:p>
            <a:pPr marL="514350" indent="-514350">
              <a:buFont typeface="+mj-lt"/>
              <a:buAutoNum type="arabicParenR"/>
            </a:pPr>
            <a:r>
              <a:rPr lang="uk-UA" sz="4500" b="1" dirty="0" smtClean="0"/>
              <a:t>Рівняння;</a:t>
            </a:r>
          </a:p>
          <a:p>
            <a:pPr marL="514350" indent="-514350">
              <a:buFont typeface="+mj-lt"/>
              <a:buAutoNum type="arabicParenR"/>
            </a:pPr>
            <a:r>
              <a:rPr lang="uk-UA" sz="4500" b="1" dirty="0" smtClean="0"/>
              <a:t>Пряма.</a:t>
            </a:r>
          </a:p>
          <a:p>
            <a:pPr marL="0" indent="0" algn="ctr">
              <a:buNone/>
            </a:pPr>
            <a:r>
              <a:rPr lang="uk-UA" sz="4500" b="1" dirty="0" smtClean="0"/>
              <a:t>Ключове слово: </a:t>
            </a:r>
            <a:r>
              <a:rPr lang="uk-UA" sz="4500" b="1" dirty="0" smtClean="0">
                <a:solidFill>
                  <a:srgbClr val="002060"/>
                </a:solidFill>
              </a:rPr>
              <a:t>Геометрія.</a:t>
            </a:r>
          </a:p>
          <a:p>
            <a:pPr marL="0" indent="0" algn="ctr">
              <a:buNone/>
            </a:pPr>
            <a:r>
              <a:rPr lang="ru-RU" sz="4500" b="1" dirty="0" err="1" smtClean="0"/>
              <a:t>Геометрія</a:t>
            </a:r>
            <a:r>
              <a:rPr lang="ru-RU" sz="4500" b="1" dirty="0" smtClean="0"/>
              <a:t> </a:t>
            </a:r>
            <a:r>
              <a:rPr lang="ru-RU" sz="4500" b="1" dirty="0"/>
              <a:t>– </a:t>
            </a:r>
            <a:r>
              <a:rPr lang="ru-RU" sz="4500" b="1" dirty="0" err="1"/>
              <a:t>це</a:t>
            </a:r>
            <a:r>
              <a:rPr lang="ru-RU" sz="4500" b="1" dirty="0"/>
              <a:t> наука, яка </a:t>
            </a:r>
            <a:r>
              <a:rPr lang="ru-RU" sz="4500" b="1" dirty="0" err="1"/>
              <a:t>вивчає</a:t>
            </a:r>
            <a:r>
              <a:rPr lang="ru-RU" sz="4500" b="1" dirty="0"/>
              <a:t> </a:t>
            </a:r>
            <a:r>
              <a:rPr lang="ru-RU" sz="4500" b="1" dirty="0" err="1"/>
              <a:t>властивості</a:t>
            </a:r>
            <a:r>
              <a:rPr lang="ru-RU" sz="4500" b="1" dirty="0"/>
              <a:t> </a:t>
            </a:r>
            <a:r>
              <a:rPr lang="ru-RU" sz="4500" b="1" dirty="0" err="1"/>
              <a:t>геометричних</a:t>
            </a:r>
            <a:r>
              <a:rPr lang="ru-RU" sz="4500" b="1" dirty="0"/>
              <a:t> </a:t>
            </a:r>
            <a:r>
              <a:rPr lang="ru-RU" sz="4500" b="1" dirty="0" err="1"/>
              <a:t>фігур</a:t>
            </a:r>
            <a:r>
              <a:rPr lang="ru-RU" sz="4500" b="1" dirty="0"/>
              <a:t>. Прикладами </a:t>
            </a:r>
            <a:r>
              <a:rPr lang="ru-RU" sz="4500" b="1" dirty="0" err="1"/>
              <a:t>геометричних</a:t>
            </a:r>
            <a:r>
              <a:rPr lang="ru-RU" sz="4500" b="1" dirty="0"/>
              <a:t> </a:t>
            </a:r>
            <a:r>
              <a:rPr lang="ru-RU" sz="4500" b="1" dirty="0" err="1"/>
              <a:t>фігур</a:t>
            </a:r>
            <a:r>
              <a:rPr lang="ru-RU" sz="4500" b="1" dirty="0"/>
              <a:t> є </a:t>
            </a:r>
            <a:r>
              <a:rPr lang="ru-RU" sz="4500" b="1" dirty="0" err="1"/>
              <a:t>трикутник</a:t>
            </a:r>
            <a:r>
              <a:rPr lang="ru-RU" sz="4500" b="1" dirty="0"/>
              <a:t>, коло, квадрат.</a:t>
            </a:r>
            <a:endParaRPr lang="uk-UA" sz="4500" b="1" dirty="0" smtClean="0"/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052736"/>
            <a:ext cx="4185816" cy="313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ІІІ </a:t>
            </a:r>
            <a:r>
              <a:rPr lang="uk-UA" b="1" dirty="0"/>
              <a:t>раунд «Логічні задачі»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Кожна задача по 3 бали. На швидкість</a:t>
            </a:r>
            <a:r>
              <a:rPr lang="uk-UA" b="1" dirty="0" smtClean="0"/>
              <a:t>!</a:t>
            </a:r>
            <a:br>
              <a:rPr lang="uk-UA" b="1" dirty="0" smtClean="0"/>
            </a:br>
            <a:r>
              <a:rPr lang="uk-UA" b="1" dirty="0" smtClean="0"/>
              <a:t>№1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01" y="3068960"/>
            <a:ext cx="6351105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0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ІІІ </a:t>
            </a:r>
            <a:r>
              <a:rPr lang="uk-UA" b="1" dirty="0"/>
              <a:t>раунд «Логічні задачі»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err="1" smtClean="0"/>
              <a:t>Відповідь</a:t>
            </a:r>
            <a:r>
              <a:rPr lang="ru-RU" b="1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867" y="2276872"/>
            <a:ext cx="1769886" cy="325430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68205" y="354636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68204" y="230930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72969" y="460784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8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206276"/>
            <a:ext cx="3206222" cy="240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167</Words>
  <Application>Microsoft Office PowerPoint</Application>
  <PresentationFormat>Экран (4:3)</PresentationFormat>
  <Paragraphs>72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  Конкурс «Представлення» </vt:lpstr>
      <vt:lpstr>  Конкурс «Представлення» </vt:lpstr>
      <vt:lpstr>Презентация PowerPoint</vt:lpstr>
      <vt:lpstr>Презентация PowerPoint</vt:lpstr>
      <vt:lpstr>Презентация PowerPoint</vt:lpstr>
      <vt:lpstr>Відповіді:</vt:lpstr>
      <vt:lpstr> ІІІ раунд «Логічні задачі» Кожна задача по 3 бали. На швидкість! №1  </vt:lpstr>
      <vt:lpstr> ІІІ раунд «Логічні задачі» Відповідь: </vt:lpstr>
      <vt:lpstr> ІІІ раунд «Логічні задачі» Кожна задача по 3 бали. На швидкість!  №2 </vt:lpstr>
      <vt:lpstr> ІІІ раунд «Логічні задачі» Кожна задача по 3 бали. На швидкість!  Відповідь: </vt:lpstr>
      <vt:lpstr> ІІІ раунд «Логічні задачі» Кожна задача по 3 бали. На швидкість!  №3</vt:lpstr>
      <vt:lpstr> ІІІ раунд «Логічні задачі» Кожна задача по 3 бали. На швидкість!  Відповідь:  Яблуко =10 Банан=1 Кокос=2 Кокос+яблуко+3банана= 2+10+3=15  </vt:lpstr>
      <vt:lpstr> ІІІ раунд «Логічні задачі» Кожна задача по 3 бали. На швидкість!  №4  Скільки кроликів і гусей на подвір’ї, якщо є 4 голови і 10 лап?</vt:lpstr>
      <vt:lpstr>ІІІ раунд «Логічні задачі» Кожна задача по 3 бали. На швидкість!  Відповідь:  </vt:lpstr>
      <vt:lpstr> ІІІ раунд «Логічні задачі» Кожна задача по 3 бали. На швидкість!  №5    </vt:lpstr>
      <vt:lpstr>ІІІ раунд «Логічні задачі» Кожна задача по 3 бали. На швидкість!  Відповідь:      </vt:lpstr>
      <vt:lpstr>   ІІІ раунд «Логічні задачі» Кожна задача по 3 бали. На швидкість!  №6  Вчителька принесла в клас 111 зошитів і роздала порівну учням. В класі більше 20, але менше 40 учнів. Скільки учнів в класі?    </vt:lpstr>
      <vt:lpstr>   ІІІ раунд «Логічні задачі» Кожна задача по 3 бали. На швидкість!  №6  Відповідь: 37 учнів.    </vt:lpstr>
      <vt:lpstr>  ІV раунд «Хто більше?» (3 хвилини ,1 бал -1 слово) Придумати якомога більше слів до складу, яких входить словосполучення «три» </vt:lpstr>
      <vt:lpstr>V раунд «Конкурс капітанів»  (5 балів) </vt:lpstr>
      <vt:lpstr>VI раунд «Головоломка з сірниками» (2 бали) Переставте два сірники так, щоб утворилося п’ять одинакових квадратів.</vt:lpstr>
      <vt:lpstr>Презентация PowerPoint</vt:lpstr>
      <vt:lpstr>Підведення підсумків змагань!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13</cp:revision>
  <dcterms:created xsi:type="dcterms:W3CDTF">2020-03-09T18:20:33Z</dcterms:created>
  <dcterms:modified xsi:type="dcterms:W3CDTF">2020-03-10T21:31:33Z</dcterms:modified>
</cp:coreProperties>
</file>