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69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5112568" cy="1296144"/>
          </a:xfrm>
        </p:spPr>
        <p:txBody>
          <a:bodyPr>
            <a:normAutofit fontScale="90000"/>
          </a:bodyPr>
          <a:lstStyle/>
          <a:p>
            <a:pPr algn="l"/>
            <a:r>
              <a:rPr lang="uk-UA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13.11.2020</a:t>
            </a:r>
            <a:br>
              <a:rPr lang="uk-UA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uk-UA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клас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1192" y="2348880"/>
            <a:ext cx="7272808" cy="2448272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Тема уроку: </a:t>
            </a:r>
            <a:endParaRPr lang="uk-UA" sz="3200" b="1" dirty="0">
              <a:solidFill>
                <a:schemeClr val="tx1"/>
              </a:solidFill>
            </a:endParaRPr>
          </a:p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Розв'язування </a:t>
            </a:r>
            <a:r>
              <a:rPr lang="uk-UA" sz="3200" b="1" dirty="0">
                <a:solidFill>
                  <a:schemeClr val="tx1"/>
                </a:solidFill>
              </a:rPr>
              <a:t>текстових задач за допомогою рівнянь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38" y="0"/>
            <a:ext cx="2171733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54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		</a:t>
            </a:r>
            <a:r>
              <a:rPr lang="ru-RU" b="1" dirty="0"/>
              <a:t>х + 2х + (х + 128) = 600;</a:t>
            </a:r>
          </a:p>
          <a:p>
            <a:pPr marL="0" indent="0" algn="ctr">
              <a:buNone/>
            </a:pPr>
            <a:r>
              <a:rPr lang="ru-RU" b="1" dirty="0"/>
              <a:t>х + 2х + х + 128 = 600;</a:t>
            </a:r>
          </a:p>
          <a:p>
            <a:pPr marL="0" indent="0" algn="ctr">
              <a:buNone/>
            </a:pPr>
            <a:r>
              <a:rPr lang="ru-RU" b="1" dirty="0"/>
              <a:t>4х + 128 = 600;</a:t>
            </a:r>
          </a:p>
          <a:p>
            <a:pPr marL="0" indent="0" algn="ctr">
              <a:buNone/>
            </a:pPr>
            <a:r>
              <a:rPr lang="ru-RU" b="1" dirty="0"/>
              <a:t>4х = 600 – 128;</a:t>
            </a:r>
          </a:p>
          <a:p>
            <a:pPr marL="0" indent="0" algn="ctr">
              <a:buNone/>
            </a:pPr>
            <a:r>
              <a:rPr lang="ru-RU" b="1" dirty="0"/>
              <a:t>4х = 472;</a:t>
            </a:r>
          </a:p>
          <a:p>
            <a:pPr marL="0" indent="0" algn="ctr">
              <a:buNone/>
            </a:pPr>
            <a:r>
              <a:rPr lang="ru-RU" b="1" dirty="0"/>
              <a:t>х = 472 : 4;</a:t>
            </a:r>
          </a:p>
          <a:p>
            <a:pPr marL="0" indent="0" algn="ctr">
              <a:buNone/>
            </a:pPr>
            <a:r>
              <a:rPr lang="ru-RU" b="1" dirty="0"/>
              <a:t>х = 118.</a:t>
            </a:r>
          </a:p>
          <a:p>
            <a:pPr marL="0" indent="0">
              <a:buNone/>
            </a:pPr>
            <a:r>
              <a:rPr lang="ru-RU" b="1" dirty="0" err="1"/>
              <a:t>Отже</a:t>
            </a:r>
            <a:r>
              <a:rPr lang="ru-RU" b="1" dirty="0"/>
              <a:t>, </a:t>
            </a:r>
            <a:r>
              <a:rPr lang="ru-RU" b="1" dirty="0" err="1"/>
              <a:t>Іванов</a:t>
            </a:r>
            <a:r>
              <a:rPr lang="ru-RU" b="1" dirty="0"/>
              <a:t> </a:t>
            </a:r>
            <a:r>
              <a:rPr lang="ru-RU" b="1" dirty="0" err="1"/>
              <a:t>зібрав</a:t>
            </a:r>
            <a:r>
              <a:rPr lang="ru-RU" b="1" dirty="0"/>
              <a:t> 118 кг </a:t>
            </a:r>
            <a:r>
              <a:rPr lang="ru-RU" b="1" dirty="0" err="1"/>
              <a:t>полуниць</a:t>
            </a:r>
            <a:r>
              <a:rPr lang="ru-RU" b="1" dirty="0"/>
              <a:t>,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Петров </a:t>
            </a:r>
            <a:r>
              <a:rPr lang="ru-RU" b="1" dirty="0" err="1"/>
              <a:t>зібрав</a:t>
            </a:r>
            <a:r>
              <a:rPr lang="ru-RU" b="1" dirty="0"/>
              <a:t> </a:t>
            </a:r>
            <a:r>
              <a:rPr lang="ru-RU" b="1" dirty="0" smtClean="0"/>
              <a:t>2 </a:t>
            </a:r>
            <a:r>
              <a:rPr lang="ru-RU" b="1" dirty="0"/>
              <a:t>∙118 = =236 (кг) </a:t>
            </a:r>
            <a:r>
              <a:rPr lang="ru-RU" b="1" dirty="0" err="1"/>
              <a:t>полуниць</a:t>
            </a:r>
            <a:r>
              <a:rPr lang="ru-RU" b="1" dirty="0"/>
              <a:t>,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а </a:t>
            </a:r>
            <a:r>
              <a:rPr lang="ru-RU" b="1" dirty="0"/>
              <a:t>Сидоров </a:t>
            </a:r>
            <a:r>
              <a:rPr lang="ru-RU" b="1" dirty="0" smtClean="0"/>
              <a:t>118 </a:t>
            </a:r>
            <a:r>
              <a:rPr lang="ru-RU" b="1" dirty="0"/>
              <a:t>+ 128 = 246 (кг) </a:t>
            </a:r>
            <a:r>
              <a:rPr lang="ru-RU" b="1" dirty="0" err="1"/>
              <a:t>полуниць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 err="1"/>
              <a:t>Відповідь</a:t>
            </a:r>
            <a:r>
              <a:rPr lang="ru-RU" b="1" dirty="0"/>
              <a:t>: 118 кг, 236 кг, 246 кг.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38" y="0"/>
            <a:ext cx="2171733" cy="1628800"/>
          </a:xfrm>
          <a:prstGeom prst="rect">
            <a:avLst/>
          </a:prstGeom>
        </p:spPr>
      </p:pic>
      <p:sp>
        <p:nvSpPr>
          <p:cNvPr id="5" name="AutoShape 2" descr="Паскаль, Блез — Энциклопедия «Вокруг света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8" y="0"/>
            <a:ext cx="1835482" cy="1620447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3180" y="194289"/>
            <a:ext cx="7467600" cy="60323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 smtClean="0">
                <a:solidFill>
                  <a:schemeClr val="tx1"/>
                </a:solidFill>
              </a:rPr>
              <a:t>Задача №3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33380"/>
            <a:ext cx="7467600" cy="603238"/>
          </a:xfrm>
        </p:spPr>
        <p:txBody>
          <a:bodyPr/>
          <a:lstStyle/>
          <a:p>
            <a:pPr algn="ctr"/>
            <a:r>
              <a:rPr lang="uk-UA" b="1" i="1" dirty="0">
                <a:solidFill>
                  <a:schemeClr val="tx1"/>
                </a:solidFill>
              </a:rPr>
              <a:t>Гра «Задумай число»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75478" cy="3651499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38" y="0"/>
            <a:ext cx="2171733" cy="1628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708" y="4653136"/>
            <a:ext cx="2650291" cy="220486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63688" y="1988840"/>
            <a:ext cx="48600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1) Задумай будь-яке </a:t>
            </a:r>
            <a:r>
              <a:rPr lang="uk-UA" sz="2800" b="1" dirty="0"/>
              <a:t>двозначне </a:t>
            </a:r>
            <a:r>
              <a:rPr lang="uk-UA" sz="2800" b="1" dirty="0" smtClean="0"/>
              <a:t>число;</a:t>
            </a:r>
          </a:p>
          <a:p>
            <a:r>
              <a:rPr lang="uk-UA" sz="2800" b="1" dirty="0" smtClean="0"/>
              <a:t>2) </a:t>
            </a:r>
            <a:r>
              <a:rPr lang="uk-UA" sz="2800" b="1" dirty="0" err="1" smtClean="0"/>
              <a:t>Збільши</a:t>
            </a:r>
            <a:r>
              <a:rPr lang="uk-UA" sz="2800" b="1" dirty="0" smtClean="0"/>
              <a:t> його </a:t>
            </a:r>
            <a:r>
              <a:rPr lang="uk-UA" sz="2800" b="1" dirty="0"/>
              <a:t>на 5</a:t>
            </a:r>
            <a:r>
              <a:rPr lang="uk-UA" sz="2800" b="1" dirty="0" smtClean="0"/>
              <a:t>;</a:t>
            </a:r>
          </a:p>
          <a:p>
            <a:r>
              <a:rPr lang="uk-UA" sz="2800" b="1" dirty="0" smtClean="0"/>
              <a:t>3) Результат </a:t>
            </a:r>
            <a:r>
              <a:rPr lang="uk-UA" sz="2800" b="1" dirty="0" err="1" smtClean="0"/>
              <a:t>збільши</a:t>
            </a:r>
            <a:r>
              <a:rPr lang="uk-UA" sz="2800" b="1" dirty="0" smtClean="0"/>
              <a:t> </a:t>
            </a:r>
            <a:r>
              <a:rPr lang="uk-UA" sz="2800" b="1" dirty="0"/>
              <a:t>утричі</a:t>
            </a:r>
            <a:r>
              <a:rPr lang="uk-UA" sz="2800" b="1" dirty="0" smtClean="0"/>
              <a:t>;</a:t>
            </a:r>
          </a:p>
          <a:p>
            <a:r>
              <a:rPr lang="uk-UA" sz="2800" b="1" dirty="0" smtClean="0"/>
              <a:t>4) Результат </a:t>
            </a:r>
            <a:r>
              <a:rPr lang="uk-UA" sz="2800" b="1" dirty="0" err="1" smtClean="0"/>
              <a:t>зменши</a:t>
            </a:r>
            <a:r>
              <a:rPr lang="uk-UA" sz="2800" b="1" dirty="0" smtClean="0"/>
              <a:t> </a:t>
            </a:r>
            <a:r>
              <a:rPr lang="uk-UA" sz="2800" b="1" dirty="0"/>
              <a:t>на </a:t>
            </a:r>
            <a:r>
              <a:rPr lang="uk-UA" sz="2800" b="1" dirty="0" smtClean="0"/>
              <a:t>15; </a:t>
            </a:r>
          </a:p>
          <a:p>
            <a:r>
              <a:rPr lang="uk-UA" sz="2800" b="1" dirty="0" smtClean="0"/>
              <a:t>5) Скажи відповідь, яка утворилася.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603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48" y="-6036"/>
            <a:ext cx="4065843" cy="2276872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38" y="0"/>
            <a:ext cx="2171733" cy="1628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5536" y="2420888"/>
            <a:ext cx="61206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Діти, дайте відповіді на запитання : «</a:t>
            </a:r>
            <a:r>
              <a:rPr lang="ru-RU" sz="2400" b="1" dirty="0"/>
              <a:t>На </a:t>
            </a:r>
            <a:r>
              <a:rPr lang="ru-RU" sz="2400" b="1" dirty="0" err="1"/>
              <a:t>уроці</a:t>
            </a:r>
            <a:r>
              <a:rPr lang="ru-RU" sz="2400" b="1" dirty="0"/>
              <a:t> </a:t>
            </a:r>
            <a:r>
              <a:rPr lang="uk-UA" sz="2400" b="1" dirty="0" smtClean="0"/>
              <a:t>…..</a:t>
            </a:r>
          </a:p>
          <a:p>
            <a:pPr algn="ctr"/>
            <a:endParaRPr lang="ru-RU" sz="2400" b="1" dirty="0"/>
          </a:p>
          <a:p>
            <a:r>
              <a:rPr lang="ru-RU" sz="2400" b="1" dirty="0"/>
              <a:t>1. Я </a:t>
            </a:r>
            <a:r>
              <a:rPr lang="ru-RU" sz="2400" b="1" dirty="0" err="1"/>
              <a:t>дізнався</a:t>
            </a:r>
            <a:r>
              <a:rPr lang="ru-RU" sz="2400" b="1" dirty="0"/>
              <a:t>…………… </a:t>
            </a:r>
          </a:p>
          <a:p>
            <a:r>
              <a:rPr lang="ru-RU" sz="2400" b="1" dirty="0"/>
              <a:t>2. Я </a:t>
            </a:r>
            <a:r>
              <a:rPr lang="ru-RU" sz="2400" b="1" dirty="0" err="1"/>
              <a:t>зрозумів</a:t>
            </a:r>
            <a:r>
              <a:rPr lang="ru-RU" sz="2400" b="1" dirty="0"/>
              <a:t>…………… </a:t>
            </a:r>
          </a:p>
          <a:p>
            <a:r>
              <a:rPr lang="uk-UA" sz="2400" b="1" dirty="0"/>
              <a:t>3</a:t>
            </a:r>
            <a:r>
              <a:rPr lang="ru-RU" sz="2400" b="1" dirty="0"/>
              <a:t>. Я </a:t>
            </a:r>
            <a:r>
              <a:rPr lang="ru-RU" sz="2400" b="1" dirty="0" err="1"/>
              <a:t>навчився</a:t>
            </a:r>
            <a:r>
              <a:rPr lang="ru-RU" sz="2400" b="1" dirty="0"/>
              <a:t>…………………… </a:t>
            </a:r>
          </a:p>
          <a:p>
            <a:r>
              <a:rPr lang="uk-UA" sz="2400" b="1" dirty="0"/>
              <a:t>4</a:t>
            </a:r>
            <a:r>
              <a:rPr lang="ru-RU" sz="2400" b="1" dirty="0"/>
              <a:t>. Мене </a:t>
            </a:r>
            <a:r>
              <a:rPr lang="ru-RU" sz="2400" b="1" dirty="0" err="1"/>
              <a:t>зацікавило</a:t>
            </a:r>
            <a:r>
              <a:rPr lang="ru-RU" sz="2400" b="1" dirty="0"/>
              <a:t>…………….. </a:t>
            </a:r>
          </a:p>
          <a:p>
            <a:r>
              <a:rPr lang="uk-UA" sz="2400" b="1" dirty="0"/>
              <a:t>5</a:t>
            </a:r>
            <a:r>
              <a:rPr lang="ru-RU" sz="2400" b="1" dirty="0"/>
              <a:t>. Я </a:t>
            </a:r>
            <a:r>
              <a:rPr lang="ru-RU" sz="2400" b="1" dirty="0" err="1"/>
              <a:t>відчув</a:t>
            </a:r>
            <a:r>
              <a:rPr lang="ru-RU" sz="2400" b="1" dirty="0"/>
              <a:t> </a:t>
            </a:r>
            <a:r>
              <a:rPr lang="ru-RU" sz="2400" b="1" dirty="0" err="1"/>
              <a:t>труднощі</a:t>
            </a:r>
            <a:r>
              <a:rPr lang="ru-RU" sz="2400" b="1" dirty="0"/>
              <a:t>…………...</a:t>
            </a:r>
          </a:p>
          <a:p>
            <a:r>
              <a:rPr lang="uk-UA" sz="2400" b="1" dirty="0"/>
              <a:t>6</a:t>
            </a:r>
            <a:r>
              <a:rPr lang="ru-RU" sz="2400" b="1" dirty="0"/>
              <a:t>. Я не </a:t>
            </a:r>
            <a:r>
              <a:rPr lang="ru-RU" sz="2400" b="1" dirty="0" err="1"/>
              <a:t>вмів</a:t>
            </a:r>
            <a:r>
              <a:rPr lang="ru-RU" sz="2400" b="1" dirty="0"/>
              <a:t>, а </a:t>
            </a:r>
            <a:r>
              <a:rPr lang="ru-RU" sz="2400" b="1" dirty="0" err="1"/>
              <a:t>тепер</a:t>
            </a:r>
            <a:r>
              <a:rPr lang="ru-RU" sz="2400" b="1" dirty="0"/>
              <a:t> </a:t>
            </a:r>
            <a:r>
              <a:rPr lang="ru-RU" sz="2400" b="1" dirty="0" err="1"/>
              <a:t>умію</a:t>
            </a:r>
            <a:r>
              <a:rPr lang="ru-RU" sz="2400" b="1" dirty="0"/>
              <a:t>……… </a:t>
            </a:r>
          </a:p>
          <a:p>
            <a:r>
              <a:rPr lang="uk-UA" sz="2400" b="1" dirty="0"/>
              <a:t>7</a:t>
            </a:r>
            <a:r>
              <a:rPr lang="ru-RU" sz="2400" b="1" dirty="0"/>
              <a:t>. Мене </a:t>
            </a:r>
            <a:r>
              <a:rPr lang="ru-RU" sz="2400" b="1" dirty="0" err="1"/>
              <a:t>надихнуло</a:t>
            </a:r>
            <a:r>
              <a:rPr lang="ru-RU" sz="2400" b="1" dirty="0"/>
              <a:t> на………….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0471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104" y="3722426"/>
            <a:ext cx="7467600" cy="1036712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Прочитати §14. </a:t>
            </a:r>
            <a:r>
              <a:rPr lang="uk-UA" b="1" dirty="0" smtClean="0"/>
              <a:t>(Автор О.С. </a:t>
            </a:r>
            <a:r>
              <a:rPr lang="uk-UA" b="1" dirty="0" err="1" smtClean="0"/>
              <a:t>Істер</a:t>
            </a:r>
            <a:r>
              <a:rPr lang="uk-UA" b="1" dirty="0" smtClean="0"/>
              <a:t>)</a:t>
            </a:r>
          </a:p>
          <a:p>
            <a:pPr marL="0" indent="0">
              <a:buNone/>
            </a:pPr>
            <a:r>
              <a:rPr lang="uk-UA" b="1" smtClean="0"/>
              <a:t>Виконати письмо № </a:t>
            </a:r>
            <a:r>
              <a:rPr lang="uk-UA" b="1" dirty="0"/>
              <a:t>474,479, </a:t>
            </a:r>
            <a:r>
              <a:rPr lang="uk-UA" b="1" dirty="0" smtClean="0"/>
              <a:t>481.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38" y="0"/>
            <a:ext cx="2171733" cy="1628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672" y="3722426"/>
            <a:ext cx="2952328" cy="31197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49286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3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267" y="0"/>
            <a:ext cx="2171733" cy="1628800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362386" cy="3356992"/>
          </a:xfrm>
        </p:spPr>
      </p:pic>
      <p:sp>
        <p:nvSpPr>
          <p:cNvPr id="8" name="Прямоугольник 7"/>
          <p:cNvSpPr/>
          <p:nvPr/>
        </p:nvSpPr>
        <p:spPr>
          <a:xfrm>
            <a:off x="251520" y="3543850"/>
            <a:ext cx="59046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dirty="0" err="1" smtClean="0"/>
              <a:t>Блез</a:t>
            </a:r>
            <a:r>
              <a:rPr lang="uk-UA" sz="2400" b="1" dirty="0" smtClean="0"/>
              <a:t> Паскаль - </a:t>
            </a:r>
            <a:r>
              <a:rPr lang="uk-UA" sz="2400" dirty="0"/>
              <a:t> </a:t>
            </a:r>
            <a:r>
              <a:rPr lang="uk-UA" sz="2400" b="1" dirty="0" smtClean="0"/>
              <a:t>французький філософ </a:t>
            </a:r>
            <a:r>
              <a:rPr lang="uk-UA" sz="2400" b="1" dirty="0"/>
              <a:t>та </a:t>
            </a:r>
            <a:r>
              <a:rPr lang="uk-UA" sz="2400" b="1" dirty="0" smtClean="0"/>
              <a:t>математик </a:t>
            </a:r>
          </a:p>
          <a:p>
            <a:pPr algn="ctr"/>
            <a:r>
              <a:rPr lang="ru-RU" sz="2400" b="1" dirty="0" smtClean="0"/>
              <a:t>(1623 – 1662)</a:t>
            </a:r>
            <a:r>
              <a:rPr lang="ru-RU" sz="2400" dirty="0"/>
              <a:t>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797152"/>
            <a:ext cx="6768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/>
              <a:t>«Немає значення, що шукаєш. Важливо, що знаходиш»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3245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2420888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uk-UA" sz="3200" b="1" dirty="0" smtClean="0">
                <a:latin typeface="+mj-lt"/>
                <a:cs typeface="Times New Roman" pitchFamily="18" charset="0"/>
              </a:rPr>
              <a:t>13.11.2020</a:t>
            </a:r>
          </a:p>
          <a:p>
            <a:pPr marL="0" indent="0" algn="ctr">
              <a:buNone/>
            </a:pPr>
            <a:r>
              <a:rPr lang="uk-UA" sz="3200" b="1" dirty="0" smtClean="0">
                <a:latin typeface="+mj-lt"/>
                <a:cs typeface="Times New Roman" pitchFamily="18" charset="0"/>
              </a:rPr>
              <a:t>Класна робота</a:t>
            </a:r>
          </a:p>
          <a:p>
            <a:pPr marL="0" indent="0" algn="ctr">
              <a:buNone/>
            </a:pPr>
            <a:r>
              <a:rPr lang="uk-UA" sz="3200" b="1" dirty="0" smtClean="0">
                <a:latin typeface="+mj-lt"/>
                <a:cs typeface="Times New Roman" pitchFamily="18" charset="0"/>
              </a:rPr>
              <a:t>Тема: Розв'язування </a:t>
            </a:r>
            <a:r>
              <a:rPr lang="uk-UA" sz="3200" b="1" dirty="0">
                <a:latin typeface="+mj-lt"/>
                <a:cs typeface="Times New Roman" pitchFamily="18" charset="0"/>
              </a:rPr>
              <a:t>текстових задач </a:t>
            </a:r>
            <a:r>
              <a:rPr lang="uk-UA" sz="3200" b="1" dirty="0" smtClean="0">
                <a:latin typeface="+mj-lt"/>
                <a:cs typeface="Times New Roman" pitchFamily="18" charset="0"/>
              </a:rPr>
              <a:t>за </a:t>
            </a:r>
            <a:r>
              <a:rPr lang="uk-UA" sz="3200" b="1" dirty="0">
                <a:latin typeface="+mj-lt"/>
                <a:cs typeface="Times New Roman" pitchFamily="18" charset="0"/>
              </a:rPr>
              <a:t>допомогою рівнянь</a:t>
            </a:r>
            <a:endParaRPr lang="ru-RU" sz="3200" b="1" dirty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38" y="0"/>
            <a:ext cx="2171733" cy="1628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18" y="0"/>
            <a:ext cx="2214154" cy="233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6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20201" y="2348880"/>
            <a:ext cx="7467600" cy="4873752"/>
          </a:xfrm>
        </p:spPr>
        <p:txBody>
          <a:bodyPr/>
          <a:lstStyle/>
          <a:p>
            <a:r>
              <a:rPr lang="uk-UA" sz="2800" b="1" dirty="0"/>
              <a:t>Компетенція (з лат.) – це коло питань, з якими людина добре обізнана, володіє знаннями і </a:t>
            </a:r>
            <a:r>
              <a:rPr lang="uk-UA" sz="2800" b="1" dirty="0" smtClean="0"/>
              <a:t>досвідом.</a:t>
            </a:r>
          </a:p>
          <a:p>
            <a:endParaRPr lang="uk-UA" sz="2800" b="1" dirty="0" smtClean="0"/>
          </a:p>
          <a:p>
            <a:r>
              <a:rPr lang="uk-UA" sz="2800" b="1" dirty="0"/>
              <a:t>Компетентний – це той, хто вміло застосовує набуті знання  та досвід.</a:t>
            </a:r>
            <a:endParaRPr lang="ru-RU" sz="2800" b="1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38" y="0"/>
            <a:ext cx="2171733" cy="1628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18" y="0"/>
            <a:ext cx="2214154" cy="233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0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975" y="-14064"/>
            <a:ext cx="4017373" cy="1606949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38" y="0"/>
            <a:ext cx="2171733" cy="1628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79712" y="1916832"/>
            <a:ext cx="56886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u="sng" dirty="0"/>
              <a:t>Аукціон знань</a:t>
            </a:r>
            <a:endParaRPr lang="ru-RU" sz="2200" b="1" u="sng" dirty="0"/>
          </a:p>
          <a:p>
            <a:pPr marL="457200" indent="-457200">
              <a:buFont typeface="+mj-lt"/>
              <a:buAutoNum type="arabicPeriod"/>
            </a:pPr>
            <a:r>
              <a:rPr lang="uk-UA" sz="2200" b="1" dirty="0" smtClean="0"/>
              <a:t>Дія </a:t>
            </a:r>
            <a:r>
              <a:rPr lang="uk-UA" sz="2200" b="1" dirty="0"/>
              <a:t>за допомогою якої за сумою і одним з двох доданків знаходять другий </a:t>
            </a:r>
            <a:r>
              <a:rPr lang="uk-UA" sz="2200" b="1" dirty="0" smtClean="0"/>
              <a:t>доданок? 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200" b="1" dirty="0" smtClean="0"/>
              <a:t>Дія, </a:t>
            </a:r>
            <a:r>
              <a:rPr lang="uk-UA" sz="2200" b="1" dirty="0"/>
              <a:t>обернена до дії </a:t>
            </a:r>
            <a:r>
              <a:rPr lang="uk-UA" sz="2200" b="1" dirty="0" smtClean="0"/>
              <a:t>ділення?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200" b="1" dirty="0" smtClean="0"/>
              <a:t>Результат </a:t>
            </a:r>
            <a:r>
              <a:rPr lang="uk-UA" sz="2200" b="1" dirty="0"/>
              <a:t>дії </a:t>
            </a:r>
            <a:r>
              <a:rPr lang="uk-UA" sz="2200" b="1" dirty="0" smtClean="0"/>
              <a:t>множення?</a:t>
            </a:r>
            <a:endParaRPr lang="ru-RU" sz="2200" b="1" dirty="0"/>
          </a:p>
          <a:p>
            <a:pPr marL="457200" indent="-457200">
              <a:buFont typeface="+mj-lt"/>
              <a:buAutoNum type="arabicPeriod"/>
            </a:pPr>
            <a:r>
              <a:rPr lang="uk-UA" sz="2200" b="1" dirty="0" smtClean="0"/>
              <a:t>Рівність</a:t>
            </a:r>
            <a:r>
              <a:rPr lang="uk-UA" sz="2200" b="1" dirty="0"/>
              <a:t>, що містить </a:t>
            </a:r>
            <a:r>
              <a:rPr lang="uk-UA" sz="2200" b="1" dirty="0" smtClean="0"/>
              <a:t>невідоме?</a:t>
            </a:r>
            <a:endParaRPr lang="ru-RU" sz="2200" b="1" dirty="0"/>
          </a:p>
          <a:p>
            <a:pPr marL="457200" indent="-457200">
              <a:buFont typeface="+mj-lt"/>
              <a:buAutoNum type="arabicPeriod"/>
            </a:pPr>
            <a:r>
              <a:rPr lang="uk-UA" sz="2200" b="1" dirty="0" smtClean="0"/>
              <a:t>Значення </a:t>
            </a:r>
            <a:r>
              <a:rPr lang="uk-UA" sz="2200" b="1" dirty="0"/>
              <a:t>невідомого, що перетворює рівняння в правильну </a:t>
            </a:r>
            <a:r>
              <a:rPr lang="uk-UA" sz="2200" b="1" dirty="0" smtClean="0"/>
              <a:t>рівність? </a:t>
            </a:r>
            <a:endParaRPr lang="ru-RU" sz="2200" b="1" dirty="0"/>
          </a:p>
          <a:p>
            <a:pPr marL="457200" indent="-457200">
              <a:buFont typeface="+mj-lt"/>
              <a:buAutoNum type="arabicPeriod"/>
            </a:pPr>
            <a:r>
              <a:rPr lang="uk-UA" sz="2200" b="1" dirty="0" smtClean="0"/>
              <a:t>Результат </a:t>
            </a:r>
            <a:r>
              <a:rPr lang="uk-UA" sz="2200" b="1" dirty="0"/>
              <a:t>дії </a:t>
            </a:r>
            <a:r>
              <a:rPr lang="uk-UA" sz="2200" b="1" dirty="0" smtClean="0"/>
              <a:t>ділення?</a:t>
            </a:r>
            <a:endParaRPr lang="ru-RU" sz="2200" b="1" dirty="0"/>
          </a:p>
          <a:p>
            <a:pPr marL="457200" indent="-457200">
              <a:buFont typeface="+mj-lt"/>
              <a:buAutoNum type="arabicPeriod"/>
            </a:pPr>
            <a:r>
              <a:rPr lang="uk-UA" sz="2200" b="1" dirty="0" smtClean="0"/>
              <a:t>Результат </a:t>
            </a:r>
            <a:r>
              <a:rPr lang="uk-UA" sz="2200" b="1" dirty="0"/>
              <a:t>дії </a:t>
            </a:r>
            <a:r>
              <a:rPr lang="uk-UA" sz="2200" b="1" dirty="0" smtClean="0"/>
              <a:t>додавання?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5844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597968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200" b="1" dirty="0" smtClean="0"/>
              <a:t>	При </a:t>
            </a:r>
            <a:r>
              <a:rPr lang="ru-RU" sz="2200" b="1" dirty="0" err="1"/>
              <a:t>розв’язанні</a:t>
            </a:r>
            <a:r>
              <a:rPr lang="ru-RU" sz="2200" b="1" dirty="0"/>
              <a:t> задач за </a:t>
            </a:r>
            <a:r>
              <a:rPr lang="ru-RU" sz="2200" b="1" dirty="0" err="1"/>
              <a:t>допомогою</a:t>
            </a:r>
            <a:r>
              <a:rPr lang="ru-RU" sz="2200" b="1" dirty="0"/>
              <a:t> </a:t>
            </a:r>
            <a:r>
              <a:rPr lang="ru-RU" sz="2200" b="1" dirty="0" err="1"/>
              <a:t>рівнянь</a:t>
            </a:r>
            <a:r>
              <a:rPr lang="ru-RU" sz="2200" b="1" dirty="0"/>
              <a:t> </a:t>
            </a:r>
            <a:r>
              <a:rPr lang="ru-RU" sz="2200" b="1" dirty="0" err="1"/>
              <a:t>скористайтесь</a:t>
            </a:r>
            <a:r>
              <a:rPr lang="ru-RU" sz="2200" b="1" dirty="0"/>
              <a:t> </a:t>
            </a:r>
            <a:r>
              <a:rPr lang="ru-RU" sz="2200" b="1" dirty="0" err="1"/>
              <a:t>наступними</a:t>
            </a:r>
            <a:r>
              <a:rPr lang="ru-RU" sz="2200" b="1" dirty="0"/>
              <a:t> </a:t>
            </a:r>
            <a:r>
              <a:rPr lang="ru-RU" sz="2200" b="1" dirty="0" err="1"/>
              <a:t>порадами</a:t>
            </a:r>
            <a:r>
              <a:rPr lang="ru-RU" sz="2200" b="1" dirty="0"/>
              <a:t>: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200" b="1" dirty="0"/>
              <a:t> </a:t>
            </a:r>
            <a:r>
              <a:rPr lang="ru-RU" sz="2200" b="1" dirty="0" err="1"/>
              <a:t>Невідому</a:t>
            </a:r>
            <a:r>
              <a:rPr lang="ru-RU" sz="2200" b="1" dirty="0"/>
              <a:t>  величину, яка </a:t>
            </a:r>
            <a:r>
              <a:rPr lang="ru-RU" sz="2200" b="1" dirty="0" err="1"/>
              <a:t>стоїть</a:t>
            </a:r>
            <a:r>
              <a:rPr lang="ru-RU" sz="2200" b="1" dirty="0"/>
              <a:t> у </a:t>
            </a:r>
            <a:r>
              <a:rPr lang="ru-RU" sz="2200" b="1" dirty="0" err="1"/>
              <a:t>запитанні</a:t>
            </a:r>
            <a:r>
              <a:rPr lang="ru-RU" sz="2200" b="1" dirty="0"/>
              <a:t> до </a:t>
            </a:r>
            <a:r>
              <a:rPr lang="ru-RU" sz="2200" b="1" dirty="0" err="1"/>
              <a:t>задачі</a:t>
            </a:r>
            <a:r>
              <a:rPr lang="ru-RU" sz="2200" b="1" dirty="0"/>
              <a:t>, </a:t>
            </a:r>
            <a:r>
              <a:rPr lang="ru-RU" sz="2200" b="1" dirty="0" err="1"/>
              <a:t>позначаємо</a:t>
            </a:r>
            <a:r>
              <a:rPr lang="ru-RU" sz="2200" b="1" dirty="0"/>
              <a:t> за х. </a:t>
            </a:r>
            <a:r>
              <a:rPr lang="ru-RU" sz="2200" b="1" dirty="0" err="1"/>
              <a:t>Якщо</a:t>
            </a:r>
            <a:r>
              <a:rPr lang="ru-RU" sz="2200" b="1" dirty="0"/>
              <a:t> за </a:t>
            </a:r>
            <a:r>
              <a:rPr lang="ru-RU" sz="2200" b="1" dirty="0" err="1"/>
              <a:t>умовою</a:t>
            </a:r>
            <a:r>
              <a:rPr lang="ru-RU" sz="2200" b="1" dirty="0"/>
              <a:t> треба </a:t>
            </a:r>
            <a:r>
              <a:rPr lang="ru-RU" sz="2200" b="1" dirty="0" err="1"/>
              <a:t>знайти</a:t>
            </a:r>
            <a:r>
              <a:rPr lang="ru-RU" sz="2200" b="1" dirty="0"/>
              <a:t> не одну, а </a:t>
            </a:r>
            <a:r>
              <a:rPr lang="ru-RU" sz="2200" b="1" dirty="0" err="1"/>
              <a:t>декілька</a:t>
            </a:r>
            <a:r>
              <a:rPr lang="ru-RU" sz="2200" b="1" dirty="0"/>
              <a:t> </a:t>
            </a:r>
            <a:r>
              <a:rPr lang="ru-RU" sz="2200" b="1" dirty="0" err="1"/>
              <a:t>невідомих</a:t>
            </a:r>
            <a:r>
              <a:rPr lang="ru-RU" sz="2200" b="1" dirty="0"/>
              <a:t> величин, за х </a:t>
            </a:r>
            <a:r>
              <a:rPr lang="ru-RU" sz="2200" b="1" dirty="0" err="1"/>
              <a:t>позначаємо</a:t>
            </a:r>
            <a:r>
              <a:rPr lang="ru-RU" sz="2200" b="1" dirty="0"/>
              <a:t> </a:t>
            </a:r>
            <a:r>
              <a:rPr lang="ru-RU" sz="2200" b="1" dirty="0" err="1"/>
              <a:t>найменшу</a:t>
            </a:r>
            <a:r>
              <a:rPr lang="ru-RU" sz="2200" b="1" dirty="0"/>
              <a:t> з них. 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200" b="1" dirty="0" err="1"/>
              <a:t>Далі</a:t>
            </a:r>
            <a:r>
              <a:rPr lang="ru-RU" sz="2200" b="1" dirty="0"/>
              <a:t> </a:t>
            </a:r>
            <a:r>
              <a:rPr lang="ru-RU" sz="2200" b="1" dirty="0" err="1"/>
              <a:t>записуємо</a:t>
            </a:r>
            <a:r>
              <a:rPr lang="ru-RU" sz="2200" b="1" dirty="0"/>
              <a:t> </a:t>
            </a:r>
            <a:r>
              <a:rPr lang="ru-RU" sz="2200" b="1" dirty="0" err="1"/>
              <a:t>інші</a:t>
            </a:r>
            <a:r>
              <a:rPr lang="ru-RU" sz="2200" b="1" dirty="0"/>
              <a:t> </a:t>
            </a:r>
            <a:r>
              <a:rPr lang="ru-RU" sz="2200" b="1" dirty="0" err="1"/>
              <a:t>величини</a:t>
            </a:r>
            <a:r>
              <a:rPr lang="ru-RU" sz="2200" b="1" dirty="0"/>
              <a:t>, </a:t>
            </a:r>
            <a:r>
              <a:rPr lang="ru-RU" sz="2200" b="1" dirty="0" err="1"/>
              <a:t>використовуючи</a:t>
            </a:r>
            <a:r>
              <a:rPr lang="ru-RU" sz="2200" b="1" dirty="0"/>
              <a:t> </a:t>
            </a:r>
            <a:r>
              <a:rPr lang="ru-RU" sz="2200" b="1" dirty="0" err="1"/>
              <a:t>їх</a:t>
            </a:r>
            <a:r>
              <a:rPr lang="ru-RU" sz="2200" b="1" dirty="0"/>
              <a:t> </a:t>
            </a:r>
            <a:r>
              <a:rPr lang="ru-RU" sz="2200" b="1" dirty="0" err="1"/>
              <a:t>зв’язок</a:t>
            </a:r>
            <a:r>
              <a:rPr lang="ru-RU" sz="2200" b="1" dirty="0"/>
              <a:t> з </a:t>
            </a:r>
            <a:r>
              <a:rPr lang="ru-RU" sz="2200" b="1" dirty="0" err="1"/>
              <a:t>невідомою</a:t>
            </a:r>
            <a:r>
              <a:rPr lang="ru-RU" sz="2200" b="1" dirty="0"/>
              <a:t> величиною х.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200" b="1" dirty="0" err="1"/>
              <a:t>Складаємо</a:t>
            </a:r>
            <a:r>
              <a:rPr lang="ru-RU" sz="2200" b="1" dirty="0"/>
              <a:t> </a:t>
            </a:r>
            <a:r>
              <a:rPr lang="ru-RU" sz="2200" b="1" dirty="0" err="1"/>
              <a:t>рівняння</a:t>
            </a:r>
            <a:r>
              <a:rPr lang="ru-RU" sz="2200" b="1" dirty="0"/>
              <a:t>. </a:t>
            </a:r>
            <a:r>
              <a:rPr lang="ru-RU" sz="2200" b="1" dirty="0" err="1"/>
              <a:t>Розв’язуємо</a:t>
            </a:r>
            <a:r>
              <a:rPr lang="ru-RU" sz="2200" b="1" dirty="0"/>
              <a:t> </a:t>
            </a:r>
            <a:r>
              <a:rPr lang="ru-RU" sz="2200" b="1" dirty="0" err="1"/>
              <a:t>його</a:t>
            </a:r>
            <a:r>
              <a:rPr lang="ru-RU" sz="2200" b="1" dirty="0"/>
              <a:t> </a:t>
            </a:r>
            <a:r>
              <a:rPr lang="uk-UA" sz="2200" b="1" dirty="0"/>
              <a:t>і</a:t>
            </a:r>
            <a:r>
              <a:rPr lang="ru-RU" sz="2200" b="1" dirty="0"/>
              <a:t> </a:t>
            </a:r>
            <a:r>
              <a:rPr lang="ru-RU" sz="2200" b="1" dirty="0" err="1"/>
              <a:t>отримуємо</a:t>
            </a:r>
            <a:r>
              <a:rPr lang="ru-RU" sz="2200" b="1" dirty="0"/>
              <a:t> </a:t>
            </a:r>
            <a:r>
              <a:rPr lang="ru-RU" sz="2200" b="1" dirty="0" err="1"/>
              <a:t>значення</a:t>
            </a:r>
            <a:r>
              <a:rPr lang="ru-RU" sz="2200" b="1" dirty="0"/>
              <a:t> </a:t>
            </a:r>
            <a:r>
              <a:rPr lang="ru-RU" sz="2200" b="1" dirty="0" err="1"/>
              <a:t>величини</a:t>
            </a:r>
            <a:r>
              <a:rPr lang="ru-RU" sz="2200" b="1" dirty="0"/>
              <a:t> х.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200" b="1" dirty="0" err="1"/>
              <a:t>Записуємо</a:t>
            </a:r>
            <a:r>
              <a:rPr lang="ru-RU" sz="2200" b="1" dirty="0"/>
              <a:t> </a:t>
            </a:r>
            <a:r>
              <a:rPr lang="ru-RU" sz="2200" b="1" dirty="0" err="1"/>
              <a:t>відповідь</a:t>
            </a:r>
            <a:r>
              <a:rPr lang="ru-RU" sz="2200" b="1" dirty="0"/>
              <a:t> до </a:t>
            </a:r>
            <a:r>
              <a:rPr lang="ru-RU" sz="2200" b="1" dirty="0" err="1"/>
              <a:t>задачі</a:t>
            </a:r>
            <a:r>
              <a:rPr lang="ru-RU" sz="2200" b="1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38" y="0"/>
            <a:ext cx="2171733" cy="1628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970"/>
            <a:ext cx="2330742" cy="146653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68076" y="2142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err="1"/>
              <a:t>Пам'ятка</a:t>
            </a:r>
            <a:r>
              <a:rPr lang="ru-RU" b="1" dirty="0"/>
              <a:t> </a:t>
            </a:r>
            <a:r>
              <a:rPr lang="ru-RU" b="1" dirty="0" err="1"/>
              <a:t>учням</a:t>
            </a:r>
            <a:r>
              <a:rPr lang="ru-RU" b="1" dirty="0"/>
              <a:t> 5 </a:t>
            </a:r>
            <a:r>
              <a:rPr lang="ru-RU" b="1" dirty="0" err="1"/>
              <a:t>класу</a:t>
            </a:r>
            <a:r>
              <a:rPr lang="ru-RU" b="1" dirty="0"/>
              <a:t>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розв'язування</a:t>
            </a:r>
            <a:r>
              <a:rPr lang="ru-RU" b="1" dirty="0"/>
              <a:t> </a:t>
            </a:r>
            <a:r>
              <a:rPr lang="ru-RU" b="1" dirty="0" err="1"/>
              <a:t>текстових</a:t>
            </a:r>
            <a:r>
              <a:rPr lang="ru-RU" b="1" dirty="0"/>
              <a:t> задач за </a:t>
            </a:r>
            <a:r>
              <a:rPr lang="ru-RU" b="1" dirty="0" err="1"/>
              <a:t>допомогою</a:t>
            </a:r>
            <a:r>
              <a:rPr lang="ru-RU" b="1" dirty="0"/>
              <a:t> </a:t>
            </a:r>
            <a:r>
              <a:rPr lang="ru-RU" b="1" dirty="0" err="1"/>
              <a:t>рівнянь</a:t>
            </a:r>
            <a:r>
              <a:rPr lang="ru-RU" b="1" dirty="0"/>
              <a:t> та </a:t>
            </a:r>
            <a:r>
              <a:rPr lang="ru-RU" b="1" dirty="0" err="1"/>
              <a:t>оформлення</a:t>
            </a:r>
            <a:r>
              <a:rPr lang="ru-RU" b="1" dirty="0"/>
              <a:t> </a:t>
            </a:r>
            <a:r>
              <a:rPr lang="ru-RU" b="1" dirty="0" err="1"/>
              <a:t>запису</a:t>
            </a:r>
            <a:r>
              <a:rPr lang="ru-RU" b="1" dirty="0"/>
              <a:t> у </a:t>
            </a:r>
            <a:r>
              <a:rPr lang="ru-RU" b="1" dirty="0" err="1" smtClean="0"/>
              <a:t>зошиті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8461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80" y="194289"/>
            <a:ext cx="7467600" cy="60323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Задача №1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/>
              <a:t>деякого</a:t>
            </a:r>
            <a:r>
              <a:rPr lang="ru-RU" b="1" dirty="0"/>
              <a:t> числа </a:t>
            </a:r>
            <a:r>
              <a:rPr lang="ru-RU" b="1" dirty="0" err="1"/>
              <a:t>відняли</a:t>
            </a:r>
            <a:r>
              <a:rPr lang="ru-RU" b="1" dirty="0"/>
              <a:t> 60, </a:t>
            </a:r>
            <a:r>
              <a:rPr lang="ru-RU" b="1" dirty="0" err="1"/>
              <a:t>отримане</a:t>
            </a:r>
            <a:r>
              <a:rPr lang="ru-RU" b="1" dirty="0"/>
              <a:t> число </a:t>
            </a:r>
            <a:r>
              <a:rPr lang="ru-RU" b="1" dirty="0" err="1"/>
              <a:t>зменшили</a:t>
            </a:r>
            <a:r>
              <a:rPr lang="ru-RU" b="1" dirty="0"/>
              <a:t> на 25. В </a:t>
            </a:r>
            <a:r>
              <a:rPr lang="ru-RU" b="1" dirty="0" err="1"/>
              <a:t>результаті</a:t>
            </a:r>
            <a:r>
              <a:rPr lang="ru-RU" b="1" dirty="0"/>
              <a:t> </a:t>
            </a:r>
            <a:r>
              <a:rPr lang="ru-RU" b="1" dirty="0" err="1"/>
              <a:t>отримали</a:t>
            </a:r>
            <a:r>
              <a:rPr lang="ru-RU" b="1" dirty="0"/>
              <a:t> число 12. </a:t>
            </a:r>
            <a:r>
              <a:rPr lang="ru-RU" b="1" dirty="0" err="1"/>
              <a:t>Знайдіть</a:t>
            </a:r>
            <a:r>
              <a:rPr lang="ru-RU" b="1" dirty="0"/>
              <a:t> </a:t>
            </a:r>
            <a:r>
              <a:rPr lang="ru-RU" b="1" dirty="0" err="1"/>
              <a:t>невідоме</a:t>
            </a:r>
            <a:r>
              <a:rPr lang="ru-RU" b="1" dirty="0"/>
              <a:t> число.</a:t>
            </a:r>
          </a:p>
          <a:p>
            <a:pPr marL="0" indent="0" algn="ctr">
              <a:buNone/>
            </a:pPr>
            <a:r>
              <a:rPr lang="ru-RU" b="1" dirty="0" err="1"/>
              <a:t>Розв'язання</a:t>
            </a:r>
            <a:r>
              <a:rPr lang="uk-UA" b="1" dirty="0"/>
              <a:t>: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Нехай х – </a:t>
            </a:r>
            <a:r>
              <a:rPr lang="ru-RU" b="1" dirty="0" err="1"/>
              <a:t>невідоме</a:t>
            </a:r>
            <a:r>
              <a:rPr lang="ru-RU" b="1" dirty="0"/>
              <a:t> число. </a:t>
            </a:r>
            <a:r>
              <a:rPr lang="ru-RU" b="1" dirty="0" err="1"/>
              <a:t>Тоді</a:t>
            </a:r>
            <a:r>
              <a:rPr lang="ru-RU" b="1" dirty="0"/>
              <a:t> за </a:t>
            </a:r>
            <a:r>
              <a:rPr lang="ru-RU" b="1" dirty="0" err="1"/>
              <a:t>умовою</a:t>
            </a:r>
            <a:r>
              <a:rPr lang="ru-RU" b="1" dirty="0"/>
              <a:t> </a:t>
            </a:r>
            <a:r>
              <a:rPr lang="ru-RU" b="1" dirty="0" err="1"/>
              <a:t>задачі</a:t>
            </a:r>
            <a:r>
              <a:rPr lang="ru-RU" b="1" dirty="0"/>
              <a:t> (х – 60) – 25 = 12.</a:t>
            </a:r>
          </a:p>
          <a:p>
            <a:pPr marL="0" indent="0" algn="ctr">
              <a:buNone/>
            </a:pPr>
            <a:r>
              <a:rPr lang="ru-RU" b="1" dirty="0" err="1"/>
              <a:t>Розв’яжемо</a:t>
            </a:r>
            <a:r>
              <a:rPr lang="ru-RU" b="1" dirty="0"/>
              <a:t> </a:t>
            </a:r>
            <a:r>
              <a:rPr lang="ru-RU" b="1" dirty="0" err="1"/>
              <a:t>рівняння</a:t>
            </a:r>
            <a:r>
              <a:rPr lang="ru-RU" b="1" dirty="0"/>
              <a:t>.</a:t>
            </a:r>
          </a:p>
          <a:p>
            <a:pPr marL="0" indent="0" algn="ctr">
              <a:buNone/>
            </a:pPr>
            <a:r>
              <a:rPr lang="ru-RU" b="1" dirty="0"/>
              <a:t>(х – 60) – 25 = 12;</a:t>
            </a:r>
          </a:p>
          <a:p>
            <a:pPr marL="0" indent="0" algn="ctr">
              <a:buNone/>
            </a:pPr>
            <a:r>
              <a:rPr lang="ru-RU" b="1" dirty="0"/>
              <a:t>(х – 60) = 12 + 25.</a:t>
            </a:r>
          </a:p>
          <a:p>
            <a:pPr marL="0" indent="0" algn="ctr">
              <a:buNone/>
            </a:pPr>
            <a:r>
              <a:rPr lang="ru-RU" b="1" dirty="0"/>
              <a:t>х – 60 = 37;</a:t>
            </a:r>
          </a:p>
          <a:p>
            <a:pPr marL="0" indent="0" algn="ctr">
              <a:buNone/>
            </a:pPr>
            <a:r>
              <a:rPr lang="ru-RU" b="1" dirty="0"/>
              <a:t>х = 60 + 37.</a:t>
            </a:r>
          </a:p>
          <a:p>
            <a:pPr marL="0" indent="0" algn="ctr">
              <a:buNone/>
            </a:pPr>
            <a:r>
              <a:rPr lang="ru-RU" b="1" dirty="0"/>
              <a:t>х = 97</a:t>
            </a:r>
          </a:p>
          <a:p>
            <a:pPr marL="0" indent="0" algn="ctr">
              <a:buNone/>
            </a:pPr>
            <a:r>
              <a:rPr lang="ru-RU" b="1" dirty="0" err="1"/>
              <a:t>Відповідь</a:t>
            </a:r>
            <a:r>
              <a:rPr lang="ru-RU" b="1" dirty="0"/>
              <a:t>: 97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38" y="0"/>
            <a:ext cx="2171733" cy="1628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8" y="0"/>
            <a:ext cx="1835482" cy="162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9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Батько</a:t>
            </a:r>
            <a:r>
              <a:rPr lang="ru-RU" b="1" dirty="0" smtClean="0"/>
              <a:t> </a:t>
            </a:r>
            <a:r>
              <a:rPr lang="ru-RU" b="1" dirty="0"/>
              <a:t>з </a:t>
            </a:r>
            <a:r>
              <a:rPr lang="ru-RU" b="1" dirty="0" err="1"/>
              <a:t>сином</a:t>
            </a:r>
            <a:r>
              <a:rPr lang="ru-RU" b="1" dirty="0"/>
              <a:t> посадили 108 </a:t>
            </a:r>
            <a:r>
              <a:rPr lang="ru-RU" b="1" dirty="0" err="1"/>
              <a:t>кущів</a:t>
            </a:r>
            <a:r>
              <a:rPr lang="ru-RU" b="1" dirty="0"/>
              <a:t> </a:t>
            </a:r>
            <a:r>
              <a:rPr lang="ru-RU" b="1" dirty="0" err="1"/>
              <a:t>помідорів</a:t>
            </a:r>
            <a:r>
              <a:rPr lang="ru-RU" b="1" dirty="0"/>
              <a:t>, </a:t>
            </a:r>
            <a:r>
              <a:rPr lang="ru-RU" b="1" dirty="0" err="1"/>
              <a:t>причому</a:t>
            </a:r>
            <a:r>
              <a:rPr lang="ru-RU" b="1" dirty="0"/>
              <a:t> </a:t>
            </a:r>
            <a:r>
              <a:rPr lang="ru-RU" b="1" dirty="0" err="1"/>
              <a:t>батько</a:t>
            </a:r>
            <a:r>
              <a:rPr lang="ru-RU" b="1" dirty="0"/>
              <a:t> посадив у 2 рази </a:t>
            </a:r>
            <a:r>
              <a:rPr lang="ru-RU" b="1" dirty="0" err="1"/>
              <a:t>більше</a:t>
            </a:r>
            <a:r>
              <a:rPr lang="ru-RU" b="1" dirty="0"/>
              <a:t> </a:t>
            </a:r>
            <a:r>
              <a:rPr lang="ru-RU" b="1" dirty="0" err="1"/>
              <a:t>кущів</a:t>
            </a:r>
            <a:r>
              <a:rPr lang="ru-RU" b="1" dirty="0"/>
              <a:t>, </a:t>
            </a:r>
            <a:r>
              <a:rPr lang="ru-RU" b="1" dirty="0" err="1"/>
              <a:t>ніж</a:t>
            </a:r>
            <a:r>
              <a:rPr lang="ru-RU" b="1" dirty="0"/>
              <a:t> </a:t>
            </a:r>
            <a:r>
              <a:rPr lang="ru-RU" b="1" dirty="0" err="1"/>
              <a:t>син</a:t>
            </a:r>
            <a:r>
              <a:rPr lang="ru-RU" b="1" dirty="0"/>
              <a:t>. </a:t>
            </a:r>
            <a:r>
              <a:rPr lang="ru-RU" b="1" dirty="0" err="1"/>
              <a:t>Скільки</a:t>
            </a:r>
            <a:r>
              <a:rPr lang="ru-RU" b="1" dirty="0"/>
              <a:t> </a:t>
            </a:r>
            <a:r>
              <a:rPr lang="ru-RU" b="1" dirty="0" err="1"/>
              <a:t>кущів</a:t>
            </a:r>
            <a:r>
              <a:rPr lang="ru-RU" b="1" dirty="0"/>
              <a:t> </a:t>
            </a:r>
            <a:r>
              <a:rPr lang="ru-RU" b="1" dirty="0" smtClean="0"/>
              <a:t>посадив </a:t>
            </a:r>
            <a:r>
              <a:rPr lang="ru-RU" b="1" dirty="0" err="1"/>
              <a:t>син</a:t>
            </a:r>
            <a:r>
              <a:rPr lang="ru-RU" b="1" dirty="0" smtClean="0"/>
              <a:t>?</a:t>
            </a:r>
          </a:p>
          <a:p>
            <a:pPr marL="0" indent="0" algn="ctr">
              <a:buNone/>
            </a:pPr>
            <a:r>
              <a:rPr lang="ru-RU" b="1" dirty="0" err="1"/>
              <a:t>Розв’язання</a:t>
            </a:r>
            <a:r>
              <a:rPr lang="uk-UA" b="1" dirty="0"/>
              <a:t>: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Нехай </a:t>
            </a:r>
            <a:r>
              <a:rPr lang="ru-RU" b="1" dirty="0" err="1"/>
              <a:t>син</a:t>
            </a:r>
            <a:r>
              <a:rPr lang="ru-RU" b="1" dirty="0"/>
              <a:t> посадив х </a:t>
            </a:r>
            <a:r>
              <a:rPr lang="ru-RU" b="1" dirty="0" err="1"/>
              <a:t>кущів</a:t>
            </a:r>
            <a:r>
              <a:rPr lang="ru-RU" b="1" dirty="0"/>
              <a:t>, </a:t>
            </a:r>
            <a:r>
              <a:rPr lang="ru-RU" b="1" dirty="0" err="1"/>
              <a:t>тоді</a:t>
            </a:r>
            <a:r>
              <a:rPr lang="ru-RU" b="1" dirty="0"/>
              <a:t> </a:t>
            </a:r>
            <a:r>
              <a:rPr lang="ru-RU" b="1" dirty="0" err="1"/>
              <a:t>батько</a:t>
            </a:r>
            <a:r>
              <a:rPr lang="ru-RU" b="1" dirty="0"/>
              <a:t> посадив 2х </a:t>
            </a:r>
            <a:r>
              <a:rPr lang="ru-RU" b="1" dirty="0" err="1"/>
              <a:t>кущів</a:t>
            </a:r>
            <a:r>
              <a:rPr lang="ru-RU" b="1" dirty="0"/>
              <a:t>. </a:t>
            </a:r>
            <a:r>
              <a:rPr lang="ru-RU" b="1" dirty="0" err="1"/>
              <a:t>Оскільки</a:t>
            </a:r>
            <a:r>
              <a:rPr lang="ru-RU" b="1" dirty="0"/>
              <a:t> разом вони посадили 108 </a:t>
            </a:r>
            <a:r>
              <a:rPr lang="ru-RU" b="1" dirty="0" err="1"/>
              <a:t>кущів</a:t>
            </a:r>
            <a:r>
              <a:rPr lang="ru-RU" b="1" dirty="0"/>
              <a:t>, </a:t>
            </a:r>
            <a:r>
              <a:rPr lang="ru-RU" b="1" dirty="0" err="1"/>
              <a:t>складемо</a:t>
            </a:r>
            <a:r>
              <a:rPr lang="ru-RU" b="1" dirty="0"/>
              <a:t> і </a:t>
            </a:r>
            <a:r>
              <a:rPr lang="ru-RU" b="1" dirty="0" err="1"/>
              <a:t>розв’яжемо</a:t>
            </a:r>
            <a:r>
              <a:rPr lang="ru-RU" b="1" dirty="0"/>
              <a:t> </a:t>
            </a:r>
            <a:r>
              <a:rPr lang="ru-RU" b="1" dirty="0" err="1"/>
              <a:t>рівняння</a:t>
            </a:r>
            <a:r>
              <a:rPr lang="ru-RU" b="1" dirty="0"/>
              <a:t>:</a:t>
            </a:r>
          </a:p>
          <a:p>
            <a:pPr marL="0" indent="0" algn="ctr">
              <a:buNone/>
            </a:pPr>
            <a:r>
              <a:rPr lang="ru-RU" b="1" dirty="0"/>
              <a:t>х + 2х = 108;</a:t>
            </a:r>
          </a:p>
          <a:p>
            <a:pPr marL="0" indent="0" algn="ctr">
              <a:buNone/>
            </a:pPr>
            <a:r>
              <a:rPr lang="ru-RU" b="1" dirty="0"/>
              <a:t>3х = 108;</a:t>
            </a:r>
          </a:p>
          <a:p>
            <a:pPr marL="0" indent="0" algn="ctr">
              <a:buNone/>
            </a:pPr>
            <a:r>
              <a:rPr lang="ru-RU" b="1" dirty="0"/>
              <a:t>х = 36.</a:t>
            </a:r>
          </a:p>
          <a:p>
            <a:pPr marL="0" indent="0">
              <a:buNone/>
            </a:pPr>
            <a:r>
              <a:rPr lang="ru-RU" b="1" dirty="0" err="1" smtClean="0"/>
              <a:t>Отже</a:t>
            </a:r>
            <a:r>
              <a:rPr lang="ru-RU" b="1" dirty="0" smtClean="0"/>
              <a:t>, </a:t>
            </a:r>
            <a:r>
              <a:rPr lang="ru-RU" b="1" dirty="0" err="1"/>
              <a:t>син</a:t>
            </a:r>
            <a:r>
              <a:rPr lang="ru-RU" b="1" dirty="0"/>
              <a:t> посадив 36 </a:t>
            </a:r>
            <a:r>
              <a:rPr lang="ru-RU" b="1" dirty="0" err="1"/>
              <a:t>кущів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 err="1"/>
              <a:t>Відповідь</a:t>
            </a:r>
            <a:r>
              <a:rPr lang="ru-RU" b="1" dirty="0"/>
              <a:t>: 36 </a:t>
            </a:r>
            <a:r>
              <a:rPr lang="ru-RU" b="1" dirty="0" err="1"/>
              <a:t>кущів</a:t>
            </a:r>
            <a:r>
              <a:rPr lang="ru-RU" b="1" dirty="0"/>
              <a:t>.</a:t>
            </a:r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38" y="0"/>
            <a:ext cx="2171733" cy="1628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8" y="0"/>
            <a:ext cx="1835482" cy="1620447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3180" y="194289"/>
            <a:ext cx="7467600" cy="60323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 smtClean="0">
                <a:solidFill>
                  <a:schemeClr val="tx1"/>
                </a:solidFill>
              </a:rPr>
              <a:t>Задача №2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4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Фермери</a:t>
            </a:r>
            <a:r>
              <a:rPr lang="ru-RU" b="1" dirty="0" smtClean="0"/>
              <a:t> </a:t>
            </a:r>
            <a:r>
              <a:rPr lang="ru-RU" b="1" dirty="0" err="1"/>
              <a:t>Іванов</a:t>
            </a:r>
            <a:r>
              <a:rPr lang="ru-RU" b="1" dirty="0"/>
              <a:t>, Петров і Сидоров </a:t>
            </a:r>
            <a:r>
              <a:rPr lang="ru-RU" b="1" dirty="0" err="1"/>
              <a:t>зібрали</a:t>
            </a:r>
            <a:r>
              <a:rPr lang="ru-RU" b="1" dirty="0"/>
              <a:t> на </a:t>
            </a:r>
            <a:r>
              <a:rPr lang="ru-RU" b="1" dirty="0" err="1"/>
              <a:t>своїх</a:t>
            </a:r>
            <a:r>
              <a:rPr lang="ru-RU" b="1" dirty="0"/>
              <a:t> полях 600 кг </a:t>
            </a:r>
            <a:r>
              <a:rPr lang="ru-RU" b="1" dirty="0" err="1"/>
              <a:t>полуниць</a:t>
            </a:r>
            <a:r>
              <a:rPr lang="ru-RU" b="1" dirty="0"/>
              <a:t>. Петров </a:t>
            </a:r>
            <a:r>
              <a:rPr lang="ru-RU" b="1" dirty="0" err="1"/>
              <a:t>зібрав</a:t>
            </a:r>
            <a:r>
              <a:rPr lang="ru-RU" b="1" dirty="0"/>
              <a:t> у 2 рази </a:t>
            </a:r>
            <a:r>
              <a:rPr lang="ru-RU" b="1" dirty="0" err="1"/>
              <a:t>більше</a:t>
            </a:r>
            <a:r>
              <a:rPr lang="ru-RU" b="1" dirty="0"/>
              <a:t>, </a:t>
            </a:r>
            <a:r>
              <a:rPr lang="ru-RU" b="1" dirty="0" err="1"/>
              <a:t>ніж</a:t>
            </a:r>
            <a:r>
              <a:rPr lang="ru-RU" b="1" dirty="0"/>
              <a:t> </a:t>
            </a:r>
            <a:r>
              <a:rPr lang="ru-RU" b="1" dirty="0" err="1"/>
              <a:t>Іванов</a:t>
            </a:r>
            <a:r>
              <a:rPr lang="ru-RU" b="1" dirty="0"/>
              <a:t>, а Сидоров – на 128 кг </a:t>
            </a:r>
            <a:r>
              <a:rPr lang="ru-RU" b="1" dirty="0" err="1"/>
              <a:t>більше</a:t>
            </a:r>
            <a:r>
              <a:rPr lang="ru-RU" b="1" dirty="0"/>
              <a:t>, </a:t>
            </a:r>
            <a:r>
              <a:rPr lang="ru-RU" b="1" dirty="0" err="1"/>
              <a:t>ніж</a:t>
            </a:r>
            <a:r>
              <a:rPr lang="ru-RU" b="1" dirty="0"/>
              <a:t> </a:t>
            </a:r>
            <a:r>
              <a:rPr lang="ru-RU" b="1" dirty="0" err="1"/>
              <a:t>Іванов</a:t>
            </a:r>
            <a:r>
              <a:rPr lang="ru-RU" b="1" dirty="0"/>
              <a:t>. </a:t>
            </a:r>
            <a:r>
              <a:rPr lang="ru-RU" b="1" dirty="0" err="1"/>
              <a:t>Скільки</a:t>
            </a:r>
            <a:r>
              <a:rPr lang="ru-RU" b="1" dirty="0"/>
              <a:t> кг </a:t>
            </a:r>
            <a:r>
              <a:rPr lang="ru-RU" b="1" dirty="0" err="1"/>
              <a:t>полуниць</a:t>
            </a:r>
            <a:r>
              <a:rPr lang="ru-RU" b="1" dirty="0"/>
              <a:t> </a:t>
            </a:r>
            <a:r>
              <a:rPr lang="ru-RU" b="1" dirty="0" err="1"/>
              <a:t>зібрав</a:t>
            </a:r>
            <a:r>
              <a:rPr lang="ru-RU" b="1" dirty="0"/>
              <a:t> </a:t>
            </a:r>
            <a:r>
              <a:rPr lang="ru-RU" b="1" dirty="0" err="1"/>
              <a:t>кожний</a:t>
            </a:r>
            <a:r>
              <a:rPr lang="ru-RU" b="1" dirty="0"/>
              <a:t> фермер?</a:t>
            </a:r>
          </a:p>
          <a:p>
            <a:pPr marL="0" indent="0" algn="ctr">
              <a:buNone/>
            </a:pPr>
            <a:r>
              <a:rPr lang="ru-RU" b="1" dirty="0" err="1"/>
              <a:t>Розв’язання</a:t>
            </a:r>
            <a:r>
              <a:rPr lang="uk-UA" b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	Нехай </a:t>
            </a:r>
            <a:r>
              <a:rPr lang="ru-RU" b="1" dirty="0" err="1"/>
              <a:t>Іванов</a:t>
            </a:r>
            <a:r>
              <a:rPr lang="ru-RU" b="1" dirty="0"/>
              <a:t> </a:t>
            </a:r>
            <a:r>
              <a:rPr lang="ru-RU" b="1" dirty="0" err="1"/>
              <a:t>зібрав</a:t>
            </a:r>
            <a:r>
              <a:rPr lang="ru-RU" b="1" dirty="0"/>
              <a:t> х кг </a:t>
            </a:r>
            <a:r>
              <a:rPr lang="ru-RU" b="1" dirty="0" err="1"/>
              <a:t>полуниць</a:t>
            </a:r>
            <a:r>
              <a:rPr lang="ru-RU" b="1" dirty="0"/>
              <a:t>, </a:t>
            </a:r>
            <a:r>
              <a:rPr lang="ru-RU" b="1" dirty="0" err="1"/>
              <a:t>тоді</a:t>
            </a:r>
            <a:r>
              <a:rPr lang="ru-RU" b="1" dirty="0"/>
              <a:t> Петров </a:t>
            </a:r>
            <a:r>
              <a:rPr lang="ru-RU" b="1" dirty="0" err="1"/>
              <a:t>зібрав</a:t>
            </a:r>
            <a:r>
              <a:rPr lang="ru-RU" b="1" dirty="0"/>
              <a:t> 2х кг, а Сидоров (х + 128) кг </a:t>
            </a:r>
            <a:r>
              <a:rPr lang="ru-RU" b="1" dirty="0" err="1"/>
              <a:t>полуниць</a:t>
            </a:r>
            <a:r>
              <a:rPr lang="ru-RU" b="1" dirty="0"/>
              <a:t>. </a:t>
            </a:r>
            <a:r>
              <a:rPr lang="ru-RU" b="1" dirty="0" err="1"/>
              <a:t>Оскільки</a:t>
            </a:r>
            <a:r>
              <a:rPr lang="ru-RU" b="1" dirty="0"/>
              <a:t> разом вони </a:t>
            </a:r>
            <a:r>
              <a:rPr lang="ru-RU" b="1" dirty="0" err="1"/>
              <a:t>зібрали</a:t>
            </a:r>
            <a:r>
              <a:rPr lang="ru-RU" b="1" dirty="0"/>
              <a:t> 600 кг </a:t>
            </a:r>
            <a:r>
              <a:rPr lang="ru-RU" b="1" dirty="0" err="1"/>
              <a:t>полуниць</a:t>
            </a:r>
            <a:r>
              <a:rPr lang="ru-RU" b="1" dirty="0"/>
              <a:t>, то </a:t>
            </a:r>
            <a:r>
              <a:rPr lang="ru-RU" b="1" dirty="0" err="1"/>
              <a:t>складемо</a:t>
            </a:r>
            <a:r>
              <a:rPr lang="ru-RU" b="1" dirty="0"/>
              <a:t> і </a:t>
            </a:r>
            <a:r>
              <a:rPr lang="ru-RU" b="1" dirty="0" err="1"/>
              <a:t>розв’яжемо</a:t>
            </a:r>
            <a:r>
              <a:rPr lang="ru-RU" b="1" dirty="0"/>
              <a:t> </a:t>
            </a:r>
            <a:r>
              <a:rPr lang="ru-RU" b="1" dirty="0" err="1"/>
              <a:t>рівняння</a:t>
            </a:r>
            <a:r>
              <a:rPr lang="ru-RU" b="1" dirty="0"/>
              <a:t>: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38" y="0"/>
            <a:ext cx="2171733" cy="1628800"/>
          </a:xfrm>
          <a:prstGeom prst="rect">
            <a:avLst/>
          </a:prstGeom>
        </p:spPr>
      </p:pic>
      <p:sp>
        <p:nvSpPr>
          <p:cNvPr id="5" name="AutoShape 2" descr="Паскаль, Блез — Энциклопедия «Вокруг света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8" y="0"/>
            <a:ext cx="1835482" cy="1620447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3180" y="194289"/>
            <a:ext cx="7467600" cy="60323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 smtClean="0">
                <a:solidFill>
                  <a:schemeClr val="tx1"/>
                </a:solidFill>
              </a:rPr>
              <a:t>Задача №3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0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270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13.11.2020 Математика 5 клас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№1</vt:lpstr>
      <vt:lpstr>Презентация PowerPoint</vt:lpstr>
      <vt:lpstr>Презентация PowerPoint</vt:lpstr>
      <vt:lpstr>Презентация PowerPoint</vt:lpstr>
      <vt:lpstr>Гра «Задумай число»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13.11.2020 Математика 5 клас </dc:title>
  <dc:creator>1</dc:creator>
  <cp:lastModifiedBy>1</cp:lastModifiedBy>
  <cp:revision>9</cp:revision>
  <dcterms:created xsi:type="dcterms:W3CDTF">2020-11-13T09:52:03Z</dcterms:created>
  <dcterms:modified xsi:type="dcterms:W3CDTF">2020-11-13T11:08:28Z</dcterms:modified>
</cp:coreProperties>
</file>